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3"/>
  </p:notesMasterIdLst>
  <p:sldIdLst>
    <p:sldId id="256" r:id="rId3"/>
    <p:sldId id="257" r:id="rId4"/>
    <p:sldId id="289" r:id="rId5"/>
    <p:sldId id="265" r:id="rId6"/>
    <p:sldId id="292" r:id="rId7"/>
    <p:sldId id="290" r:id="rId8"/>
    <p:sldId id="288" r:id="rId9"/>
    <p:sldId id="294" r:id="rId10"/>
    <p:sldId id="295" r:id="rId11"/>
    <p:sldId id="266" r:id="rId12"/>
  </p:sldIdLst>
  <p:sldSz cx="12192000" cy="6858000"/>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754" autoAdjust="0"/>
  </p:normalViewPr>
  <p:slideViewPr>
    <p:cSldViewPr snapToGrid="0">
      <p:cViewPr varScale="1">
        <p:scale>
          <a:sx n="95" d="100"/>
          <a:sy n="95" d="100"/>
        </p:scale>
        <p:origin x="111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79AB38-37E4-46D5-9D9A-DE2D8E0D3DD5}" type="datetimeFigureOut">
              <a:rPr lang="bg-BG" smtClean="0"/>
              <a:t>27.4.2023 г.</a:t>
            </a:fld>
            <a:endParaRPr lang="bg-BG"/>
          </a:p>
        </p:txBody>
      </p:sp>
      <p:sp>
        <p:nvSpPr>
          <p:cNvPr id="4" name="Контейнер за изображение на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6" name="Контейнер за долния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405E64-FDB1-4BBA-9EB5-E55D8FB906C0}" type="slidenum">
              <a:rPr lang="bg-BG" smtClean="0"/>
              <a:t>‹#›</a:t>
            </a:fld>
            <a:endParaRPr lang="bg-BG"/>
          </a:p>
        </p:txBody>
      </p:sp>
    </p:spTree>
    <p:extLst>
      <p:ext uri="{BB962C8B-B14F-4D97-AF65-F5344CB8AC3E}">
        <p14:creationId xmlns:p14="http://schemas.microsoft.com/office/powerpoint/2010/main" val="17681503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4" name="Контейнер за номер на слайда 3"/>
          <p:cNvSpPr>
            <a:spLocks noGrp="1"/>
          </p:cNvSpPr>
          <p:nvPr>
            <p:ph type="sldNum" sz="quarter" idx="5"/>
          </p:nvPr>
        </p:nvSpPr>
        <p:spPr/>
        <p:txBody>
          <a:bodyPr/>
          <a:lstStyle/>
          <a:p>
            <a:fld id="{EE405E64-FDB1-4BBA-9EB5-E55D8FB906C0}" type="slidenum">
              <a:rPr lang="bg-BG" smtClean="0"/>
              <a:t>4</a:t>
            </a:fld>
            <a:endParaRPr lang="bg-BG"/>
          </a:p>
        </p:txBody>
      </p:sp>
    </p:spTree>
    <p:extLst>
      <p:ext uri="{BB962C8B-B14F-4D97-AF65-F5344CB8AC3E}">
        <p14:creationId xmlns:p14="http://schemas.microsoft.com/office/powerpoint/2010/main" val="3378120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E405E64-FDB1-4BBA-9EB5-E55D8FB906C0}" type="slidenum">
              <a:rPr lang="bg-BG" smtClean="0"/>
              <a:t>6</a:t>
            </a:fld>
            <a:endParaRPr lang="bg-BG"/>
          </a:p>
        </p:txBody>
      </p:sp>
    </p:spTree>
    <p:extLst>
      <p:ext uri="{BB962C8B-B14F-4D97-AF65-F5344CB8AC3E}">
        <p14:creationId xmlns:p14="http://schemas.microsoft.com/office/powerpoint/2010/main" val="27200515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CEB403EC-1B90-5C9A-4285-C093A59EBCA4}"/>
              </a:ext>
            </a:extLst>
          </p:cNvPr>
          <p:cNvSpPr>
            <a:spLocks noGrp="1"/>
          </p:cNvSpPr>
          <p:nvPr>
            <p:ph type="ctrTitle"/>
          </p:nvPr>
        </p:nvSpPr>
        <p:spPr>
          <a:xfrm>
            <a:off x="1524000" y="1122363"/>
            <a:ext cx="9144000" cy="2387600"/>
          </a:xfrm>
        </p:spPr>
        <p:txBody>
          <a:bodyPr anchor="b"/>
          <a:lstStyle>
            <a:lvl1pPr algn="ctr">
              <a:defRPr sz="6000"/>
            </a:lvl1pPr>
          </a:lstStyle>
          <a:p>
            <a:r>
              <a:rPr lang="bg-BG"/>
              <a:t>Редакт. стил загл. образец</a:t>
            </a:r>
          </a:p>
        </p:txBody>
      </p:sp>
      <p:sp>
        <p:nvSpPr>
          <p:cNvPr id="3" name="Подзаглавие 2">
            <a:extLst>
              <a:ext uri="{FF2B5EF4-FFF2-40B4-BE49-F238E27FC236}">
                <a16:creationId xmlns:a16="http://schemas.microsoft.com/office/drawing/2014/main" id="{20E03D18-3F4D-0225-3A36-7FEA5F82B92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a:t>Щракнете, за да редактирате стила на подзаглавието в образеца</a:t>
            </a:r>
          </a:p>
        </p:txBody>
      </p:sp>
      <p:sp>
        <p:nvSpPr>
          <p:cNvPr id="4" name="Контейнер за дата 3">
            <a:extLst>
              <a:ext uri="{FF2B5EF4-FFF2-40B4-BE49-F238E27FC236}">
                <a16:creationId xmlns:a16="http://schemas.microsoft.com/office/drawing/2014/main" id="{FF17F826-B594-CFB3-7A18-E3544FD05E0C}"/>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5" name="Контейнер за долния колонтитул 4">
            <a:extLst>
              <a:ext uri="{FF2B5EF4-FFF2-40B4-BE49-F238E27FC236}">
                <a16:creationId xmlns:a16="http://schemas.microsoft.com/office/drawing/2014/main" id="{726F9B8C-29D0-A81A-7887-20F4028369E8}"/>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1B3770A3-5707-392A-D441-192C864D6E69}"/>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1068596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9B72D697-C285-2980-DCB7-30DF2AC43E83}"/>
              </a:ext>
            </a:extLst>
          </p:cNvPr>
          <p:cNvSpPr>
            <a:spLocks noGrp="1"/>
          </p:cNvSpPr>
          <p:nvPr>
            <p:ph type="title"/>
          </p:nvPr>
        </p:nvSpPr>
        <p:spPr/>
        <p:txBody>
          <a:bodyPr/>
          <a:lstStyle/>
          <a:p>
            <a:r>
              <a:rPr lang="bg-BG"/>
              <a:t>Редакт. стил загл. образец</a:t>
            </a:r>
          </a:p>
        </p:txBody>
      </p:sp>
      <p:sp>
        <p:nvSpPr>
          <p:cNvPr id="3" name="Контейнер за съдържание 2">
            <a:extLst>
              <a:ext uri="{FF2B5EF4-FFF2-40B4-BE49-F238E27FC236}">
                <a16:creationId xmlns:a16="http://schemas.microsoft.com/office/drawing/2014/main" id="{D5DE5193-C42A-63DA-6F82-DFF99B7E2438}"/>
              </a:ext>
            </a:extLst>
          </p:cNvPr>
          <p:cNvSpPr>
            <a:spLocks noGrp="1"/>
          </p:cNvSpPr>
          <p:nvPr>
            <p:ph idx="1"/>
          </p:nvPr>
        </p:nvSpPr>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6DE2575B-77C3-2469-0037-33009A48BC1F}"/>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5" name="Контейнер за долния колонтитул 4">
            <a:extLst>
              <a:ext uri="{FF2B5EF4-FFF2-40B4-BE49-F238E27FC236}">
                <a16:creationId xmlns:a16="http://schemas.microsoft.com/office/drawing/2014/main" id="{903A422F-0AB3-E33B-B01E-3935B81EEC48}"/>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BF33A4AC-CEC7-B0C1-79B9-A9D1A36FBDF0}"/>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9826199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лавка разд.">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A9011541-C7A7-1A00-EF95-717DDA9E9B89}"/>
              </a:ext>
            </a:extLst>
          </p:cNvPr>
          <p:cNvSpPr>
            <a:spLocks noGrp="1"/>
          </p:cNvSpPr>
          <p:nvPr>
            <p:ph type="title"/>
          </p:nvPr>
        </p:nvSpPr>
        <p:spPr>
          <a:xfrm>
            <a:off x="831850" y="1709738"/>
            <a:ext cx="10515600" cy="2852737"/>
          </a:xfrm>
        </p:spPr>
        <p:txBody>
          <a:bodyPr anchor="b"/>
          <a:lstStyle>
            <a:lvl1pPr>
              <a:defRPr sz="6000"/>
            </a:lvl1pPr>
          </a:lstStyle>
          <a:p>
            <a:r>
              <a:rPr lang="bg-BG"/>
              <a:t>Редакт. стил загл. образец</a:t>
            </a:r>
          </a:p>
        </p:txBody>
      </p:sp>
      <p:sp>
        <p:nvSpPr>
          <p:cNvPr id="3" name="Текстов контейнер 2">
            <a:extLst>
              <a:ext uri="{FF2B5EF4-FFF2-40B4-BE49-F238E27FC236}">
                <a16:creationId xmlns:a16="http://schemas.microsoft.com/office/drawing/2014/main" id="{83B7B269-D520-D3AC-44C2-AB099782DE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bg-BG"/>
              <a:t>Щракнете, за да редактирате стиловете на текста в образеца</a:t>
            </a:r>
          </a:p>
        </p:txBody>
      </p:sp>
      <p:sp>
        <p:nvSpPr>
          <p:cNvPr id="4" name="Контейнер за дата 3">
            <a:extLst>
              <a:ext uri="{FF2B5EF4-FFF2-40B4-BE49-F238E27FC236}">
                <a16:creationId xmlns:a16="http://schemas.microsoft.com/office/drawing/2014/main" id="{C74FC81A-599D-4101-EC4E-202977A55616}"/>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5" name="Контейнер за долния колонтитул 4">
            <a:extLst>
              <a:ext uri="{FF2B5EF4-FFF2-40B4-BE49-F238E27FC236}">
                <a16:creationId xmlns:a16="http://schemas.microsoft.com/office/drawing/2014/main" id="{8D3B4551-0823-0256-12E2-2EAE94ABFDBB}"/>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7D527514-0266-7203-1748-B549FF817E1F}"/>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3255808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027EBED9-A67D-55ED-72DE-E2966256BDC7}"/>
              </a:ext>
            </a:extLst>
          </p:cNvPr>
          <p:cNvSpPr>
            <a:spLocks noGrp="1"/>
          </p:cNvSpPr>
          <p:nvPr>
            <p:ph type="title"/>
          </p:nvPr>
        </p:nvSpPr>
        <p:spPr/>
        <p:txBody>
          <a:bodyPr/>
          <a:lstStyle/>
          <a:p>
            <a:r>
              <a:rPr lang="bg-BG"/>
              <a:t>Редакт. стил загл. образец</a:t>
            </a:r>
          </a:p>
        </p:txBody>
      </p:sp>
      <p:sp>
        <p:nvSpPr>
          <p:cNvPr id="3" name="Контейнер за съдържание 2">
            <a:extLst>
              <a:ext uri="{FF2B5EF4-FFF2-40B4-BE49-F238E27FC236}">
                <a16:creationId xmlns:a16="http://schemas.microsoft.com/office/drawing/2014/main" id="{A6924D04-C561-64B8-F727-8A83FA37F884}"/>
              </a:ext>
            </a:extLst>
          </p:cNvPr>
          <p:cNvSpPr>
            <a:spLocks noGrp="1"/>
          </p:cNvSpPr>
          <p:nvPr>
            <p:ph sz="half" idx="1"/>
          </p:nvPr>
        </p:nvSpPr>
        <p:spPr>
          <a:xfrm>
            <a:off x="838200" y="1825625"/>
            <a:ext cx="5181600" cy="435133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съдържание 3">
            <a:extLst>
              <a:ext uri="{FF2B5EF4-FFF2-40B4-BE49-F238E27FC236}">
                <a16:creationId xmlns:a16="http://schemas.microsoft.com/office/drawing/2014/main" id="{F1B94434-C48B-7C1C-2468-24934C622DEC}"/>
              </a:ext>
            </a:extLst>
          </p:cNvPr>
          <p:cNvSpPr>
            <a:spLocks noGrp="1"/>
          </p:cNvSpPr>
          <p:nvPr>
            <p:ph sz="half" idx="2"/>
          </p:nvPr>
        </p:nvSpPr>
        <p:spPr>
          <a:xfrm>
            <a:off x="6172200" y="1825625"/>
            <a:ext cx="5181600" cy="435133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5" name="Контейнер за дата 4">
            <a:extLst>
              <a:ext uri="{FF2B5EF4-FFF2-40B4-BE49-F238E27FC236}">
                <a16:creationId xmlns:a16="http://schemas.microsoft.com/office/drawing/2014/main" id="{B955344B-E62A-0003-9083-D5EC81B72B7A}"/>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6" name="Контейнер за долния колонтитул 5">
            <a:extLst>
              <a:ext uri="{FF2B5EF4-FFF2-40B4-BE49-F238E27FC236}">
                <a16:creationId xmlns:a16="http://schemas.microsoft.com/office/drawing/2014/main" id="{6F89CE82-7672-4D7F-7DB6-56D2274FAD90}"/>
              </a:ext>
            </a:extLst>
          </p:cNvPr>
          <p:cNvSpPr>
            <a:spLocks noGrp="1"/>
          </p:cNvSpPr>
          <p:nvPr>
            <p:ph type="ftr" sz="quarter" idx="11"/>
          </p:nvPr>
        </p:nvSpPr>
        <p:spPr/>
        <p:txBody>
          <a:bodyPr/>
          <a:lstStyle/>
          <a:p>
            <a:endParaRPr lang="bg-BG"/>
          </a:p>
        </p:txBody>
      </p:sp>
      <p:sp>
        <p:nvSpPr>
          <p:cNvPr id="7" name="Контейнер за номер на слайда 6">
            <a:extLst>
              <a:ext uri="{FF2B5EF4-FFF2-40B4-BE49-F238E27FC236}">
                <a16:creationId xmlns:a16="http://schemas.microsoft.com/office/drawing/2014/main" id="{1AFBE38A-1025-AA55-F757-90A45463E244}"/>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12150473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A86479D3-859D-7322-6DE2-F89A520E3CD2}"/>
              </a:ext>
            </a:extLst>
          </p:cNvPr>
          <p:cNvSpPr>
            <a:spLocks noGrp="1"/>
          </p:cNvSpPr>
          <p:nvPr>
            <p:ph type="title"/>
          </p:nvPr>
        </p:nvSpPr>
        <p:spPr>
          <a:xfrm>
            <a:off x="839788" y="365125"/>
            <a:ext cx="10515600" cy="1325563"/>
          </a:xfrm>
        </p:spPr>
        <p:txBody>
          <a:bodyPr/>
          <a:lstStyle/>
          <a:p>
            <a:r>
              <a:rPr lang="bg-BG"/>
              <a:t>Редакт. стил загл. образец</a:t>
            </a:r>
          </a:p>
        </p:txBody>
      </p:sp>
      <p:sp>
        <p:nvSpPr>
          <p:cNvPr id="3" name="Текстов контейнер 2">
            <a:extLst>
              <a:ext uri="{FF2B5EF4-FFF2-40B4-BE49-F238E27FC236}">
                <a16:creationId xmlns:a16="http://schemas.microsoft.com/office/drawing/2014/main" id="{529E1AC8-050C-6C37-D458-83CDC44422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4" name="Контейнер за съдържание 3">
            <a:extLst>
              <a:ext uri="{FF2B5EF4-FFF2-40B4-BE49-F238E27FC236}">
                <a16:creationId xmlns:a16="http://schemas.microsoft.com/office/drawing/2014/main" id="{F7B48DCB-F41B-074B-6948-C1BA66DBC065}"/>
              </a:ext>
            </a:extLst>
          </p:cNvPr>
          <p:cNvSpPr>
            <a:spLocks noGrp="1"/>
          </p:cNvSpPr>
          <p:nvPr>
            <p:ph sz="half" idx="2"/>
          </p:nvPr>
        </p:nvSpPr>
        <p:spPr>
          <a:xfrm>
            <a:off x="839788" y="2505075"/>
            <a:ext cx="5157787" cy="368458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5" name="Текстов контейнер 4">
            <a:extLst>
              <a:ext uri="{FF2B5EF4-FFF2-40B4-BE49-F238E27FC236}">
                <a16:creationId xmlns:a16="http://schemas.microsoft.com/office/drawing/2014/main" id="{39761E97-278D-6EE0-E723-87F1CE5EFC8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Щракнете, за да редактирате стиловете на текста в образеца</a:t>
            </a:r>
          </a:p>
        </p:txBody>
      </p:sp>
      <p:sp>
        <p:nvSpPr>
          <p:cNvPr id="6" name="Контейнер за съдържание 5">
            <a:extLst>
              <a:ext uri="{FF2B5EF4-FFF2-40B4-BE49-F238E27FC236}">
                <a16:creationId xmlns:a16="http://schemas.microsoft.com/office/drawing/2014/main" id="{B92BA78A-7556-BFBD-835A-462A13B466DF}"/>
              </a:ext>
            </a:extLst>
          </p:cNvPr>
          <p:cNvSpPr>
            <a:spLocks noGrp="1"/>
          </p:cNvSpPr>
          <p:nvPr>
            <p:ph sz="quarter" idx="4"/>
          </p:nvPr>
        </p:nvSpPr>
        <p:spPr>
          <a:xfrm>
            <a:off x="6172200" y="2505075"/>
            <a:ext cx="5183188" cy="3684588"/>
          </a:xfrm>
        </p:spPr>
        <p:txBody>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7" name="Контейнер за дата 6">
            <a:extLst>
              <a:ext uri="{FF2B5EF4-FFF2-40B4-BE49-F238E27FC236}">
                <a16:creationId xmlns:a16="http://schemas.microsoft.com/office/drawing/2014/main" id="{80CC7D5C-F7B9-876F-6D65-9429C11444E0}"/>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8" name="Контейнер за долния колонтитул 7">
            <a:extLst>
              <a:ext uri="{FF2B5EF4-FFF2-40B4-BE49-F238E27FC236}">
                <a16:creationId xmlns:a16="http://schemas.microsoft.com/office/drawing/2014/main" id="{CA074FCB-3865-0762-DAC2-E2907A27CC8A}"/>
              </a:ext>
            </a:extLst>
          </p:cNvPr>
          <p:cNvSpPr>
            <a:spLocks noGrp="1"/>
          </p:cNvSpPr>
          <p:nvPr>
            <p:ph type="ftr" sz="quarter" idx="11"/>
          </p:nvPr>
        </p:nvSpPr>
        <p:spPr/>
        <p:txBody>
          <a:bodyPr/>
          <a:lstStyle/>
          <a:p>
            <a:endParaRPr lang="bg-BG"/>
          </a:p>
        </p:txBody>
      </p:sp>
      <p:sp>
        <p:nvSpPr>
          <p:cNvPr id="9" name="Контейнер за номер на слайда 8">
            <a:extLst>
              <a:ext uri="{FF2B5EF4-FFF2-40B4-BE49-F238E27FC236}">
                <a16:creationId xmlns:a16="http://schemas.microsoft.com/office/drawing/2014/main" id="{64555F81-D6B2-4436-9450-21DEE693C31E}"/>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25255175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C9946806-0775-EF08-6B5E-5413D7EED055}"/>
              </a:ext>
            </a:extLst>
          </p:cNvPr>
          <p:cNvSpPr>
            <a:spLocks noGrp="1"/>
          </p:cNvSpPr>
          <p:nvPr>
            <p:ph type="title"/>
          </p:nvPr>
        </p:nvSpPr>
        <p:spPr/>
        <p:txBody>
          <a:bodyPr/>
          <a:lstStyle/>
          <a:p>
            <a:r>
              <a:rPr lang="bg-BG"/>
              <a:t>Редакт. стил загл. образец</a:t>
            </a:r>
          </a:p>
        </p:txBody>
      </p:sp>
      <p:sp>
        <p:nvSpPr>
          <p:cNvPr id="3" name="Контейнер за дата 2">
            <a:extLst>
              <a:ext uri="{FF2B5EF4-FFF2-40B4-BE49-F238E27FC236}">
                <a16:creationId xmlns:a16="http://schemas.microsoft.com/office/drawing/2014/main" id="{B3A6B421-E69A-8F60-D043-8709CE6261A2}"/>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4" name="Контейнер за долния колонтитул 3">
            <a:extLst>
              <a:ext uri="{FF2B5EF4-FFF2-40B4-BE49-F238E27FC236}">
                <a16:creationId xmlns:a16="http://schemas.microsoft.com/office/drawing/2014/main" id="{60DAAEE7-8740-51EB-B818-54687AEDCBAA}"/>
              </a:ext>
            </a:extLst>
          </p:cNvPr>
          <p:cNvSpPr>
            <a:spLocks noGrp="1"/>
          </p:cNvSpPr>
          <p:nvPr>
            <p:ph type="ftr" sz="quarter" idx="11"/>
          </p:nvPr>
        </p:nvSpPr>
        <p:spPr/>
        <p:txBody>
          <a:bodyPr/>
          <a:lstStyle/>
          <a:p>
            <a:endParaRPr lang="bg-BG"/>
          </a:p>
        </p:txBody>
      </p:sp>
      <p:sp>
        <p:nvSpPr>
          <p:cNvPr id="5" name="Контейнер за номер на слайда 4">
            <a:extLst>
              <a:ext uri="{FF2B5EF4-FFF2-40B4-BE49-F238E27FC236}">
                <a16:creationId xmlns:a16="http://schemas.microsoft.com/office/drawing/2014/main" id="{AE8356B7-EE3F-61C5-5DF7-2FCEAD7A4A3B}"/>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339677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a:extLst>
              <a:ext uri="{FF2B5EF4-FFF2-40B4-BE49-F238E27FC236}">
                <a16:creationId xmlns:a16="http://schemas.microsoft.com/office/drawing/2014/main" id="{B2D82CAD-7424-8539-E8B9-FEB7D59847C3}"/>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3" name="Контейнер за долния колонтитул 2">
            <a:extLst>
              <a:ext uri="{FF2B5EF4-FFF2-40B4-BE49-F238E27FC236}">
                <a16:creationId xmlns:a16="http://schemas.microsoft.com/office/drawing/2014/main" id="{7602D3D1-8765-5BD4-3EB8-667EC9A36DC5}"/>
              </a:ext>
            </a:extLst>
          </p:cNvPr>
          <p:cNvSpPr>
            <a:spLocks noGrp="1"/>
          </p:cNvSpPr>
          <p:nvPr>
            <p:ph type="ftr" sz="quarter" idx="11"/>
          </p:nvPr>
        </p:nvSpPr>
        <p:spPr/>
        <p:txBody>
          <a:bodyPr/>
          <a:lstStyle/>
          <a:p>
            <a:endParaRPr lang="bg-BG"/>
          </a:p>
        </p:txBody>
      </p:sp>
      <p:sp>
        <p:nvSpPr>
          <p:cNvPr id="4" name="Контейнер за номер на слайда 3">
            <a:extLst>
              <a:ext uri="{FF2B5EF4-FFF2-40B4-BE49-F238E27FC236}">
                <a16:creationId xmlns:a16="http://schemas.microsoft.com/office/drawing/2014/main" id="{302E28A8-7AD6-4895-DC0E-5A659448C702}"/>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3691679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28BDA801-66EA-0EF6-BAC9-B8DEA85E7719}"/>
              </a:ext>
            </a:extLst>
          </p:cNvPr>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p>
        </p:txBody>
      </p:sp>
      <p:sp>
        <p:nvSpPr>
          <p:cNvPr id="3" name="Контейнер за съдържание 2">
            <a:extLst>
              <a:ext uri="{FF2B5EF4-FFF2-40B4-BE49-F238E27FC236}">
                <a16:creationId xmlns:a16="http://schemas.microsoft.com/office/drawing/2014/main" id="{B8FFE06E-761E-1ADE-0ACC-C5C2D56E22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Текстов контейнер 3">
            <a:extLst>
              <a:ext uri="{FF2B5EF4-FFF2-40B4-BE49-F238E27FC236}">
                <a16:creationId xmlns:a16="http://schemas.microsoft.com/office/drawing/2014/main" id="{E74BB860-7D6F-F329-79FA-919770FE44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Контейнер за дата 4">
            <a:extLst>
              <a:ext uri="{FF2B5EF4-FFF2-40B4-BE49-F238E27FC236}">
                <a16:creationId xmlns:a16="http://schemas.microsoft.com/office/drawing/2014/main" id="{059B301D-E7E7-7347-C211-58D20C74E4CD}"/>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6" name="Контейнер за долния колонтитул 5">
            <a:extLst>
              <a:ext uri="{FF2B5EF4-FFF2-40B4-BE49-F238E27FC236}">
                <a16:creationId xmlns:a16="http://schemas.microsoft.com/office/drawing/2014/main" id="{BD911AB0-B05F-7958-3323-B5CDB0E7FE4C}"/>
              </a:ext>
            </a:extLst>
          </p:cNvPr>
          <p:cNvSpPr>
            <a:spLocks noGrp="1"/>
          </p:cNvSpPr>
          <p:nvPr>
            <p:ph type="ftr" sz="quarter" idx="11"/>
          </p:nvPr>
        </p:nvSpPr>
        <p:spPr/>
        <p:txBody>
          <a:bodyPr/>
          <a:lstStyle/>
          <a:p>
            <a:endParaRPr lang="bg-BG"/>
          </a:p>
        </p:txBody>
      </p:sp>
      <p:sp>
        <p:nvSpPr>
          <p:cNvPr id="7" name="Контейнер за номер на слайда 6">
            <a:extLst>
              <a:ext uri="{FF2B5EF4-FFF2-40B4-BE49-F238E27FC236}">
                <a16:creationId xmlns:a16="http://schemas.microsoft.com/office/drawing/2014/main" id="{B002E4FC-CC1C-24B1-292B-F726F77F1F83}"/>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1515735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E3BDDD3C-299B-7204-43CF-76F970436328}"/>
              </a:ext>
            </a:extLst>
          </p:cNvPr>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p>
        </p:txBody>
      </p:sp>
      <p:sp>
        <p:nvSpPr>
          <p:cNvPr id="3" name="Контейнер за картина 2">
            <a:extLst>
              <a:ext uri="{FF2B5EF4-FFF2-40B4-BE49-F238E27FC236}">
                <a16:creationId xmlns:a16="http://schemas.microsoft.com/office/drawing/2014/main" id="{57B002A8-E4F7-DE76-42D3-59B735F12C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a:extLst>
              <a:ext uri="{FF2B5EF4-FFF2-40B4-BE49-F238E27FC236}">
                <a16:creationId xmlns:a16="http://schemas.microsoft.com/office/drawing/2014/main" id="{773B6FCE-D942-19E0-1131-0229111210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Щракнете, за да редактирате стиловете на текста в образеца</a:t>
            </a:r>
          </a:p>
        </p:txBody>
      </p:sp>
      <p:sp>
        <p:nvSpPr>
          <p:cNvPr id="5" name="Контейнер за дата 4">
            <a:extLst>
              <a:ext uri="{FF2B5EF4-FFF2-40B4-BE49-F238E27FC236}">
                <a16:creationId xmlns:a16="http://schemas.microsoft.com/office/drawing/2014/main" id="{3FCD7F10-95B1-A279-EDBF-F7B3540FE8F0}"/>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6" name="Контейнер за долния колонтитул 5">
            <a:extLst>
              <a:ext uri="{FF2B5EF4-FFF2-40B4-BE49-F238E27FC236}">
                <a16:creationId xmlns:a16="http://schemas.microsoft.com/office/drawing/2014/main" id="{7DF74681-0FB5-A28F-32D3-DA417B456595}"/>
              </a:ext>
            </a:extLst>
          </p:cNvPr>
          <p:cNvSpPr>
            <a:spLocks noGrp="1"/>
          </p:cNvSpPr>
          <p:nvPr>
            <p:ph type="ftr" sz="quarter" idx="11"/>
          </p:nvPr>
        </p:nvSpPr>
        <p:spPr/>
        <p:txBody>
          <a:bodyPr/>
          <a:lstStyle/>
          <a:p>
            <a:endParaRPr lang="bg-BG"/>
          </a:p>
        </p:txBody>
      </p:sp>
      <p:sp>
        <p:nvSpPr>
          <p:cNvPr id="7" name="Контейнер за номер на слайда 6">
            <a:extLst>
              <a:ext uri="{FF2B5EF4-FFF2-40B4-BE49-F238E27FC236}">
                <a16:creationId xmlns:a16="http://schemas.microsoft.com/office/drawing/2014/main" id="{48F1CA50-0598-440F-04C4-5B0D73283A81}"/>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3333983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C1CE6019-328B-3026-FAAB-4AD2318FE08D}"/>
              </a:ext>
            </a:extLst>
          </p:cNvPr>
          <p:cNvSpPr>
            <a:spLocks noGrp="1"/>
          </p:cNvSpPr>
          <p:nvPr>
            <p:ph type="title"/>
          </p:nvPr>
        </p:nvSpPr>
        <p:spPr/>
        <p:txBody>
          <a:bodyPr/>
          <a:lstStyle/>
          <a:p>
            <a:r>
              <a:rPr lang="bg-BG"/>
              <a:t>Редакт. стил загл. образец</a:t>
            </a:r>
          </a:p>
        </p:txBody>
      </p:sp>
      <p:sp>
        <p:nvSpPr>
          <p:cNvPr id="3" name="Контейнер за вертикален текст 2">
            <a:extLst>
              <a:ext uri="{FF2B5EF4-FFF2-40B4-BE49-F238E27FC236}">
                <a16:creationId xmlns:a16="http://schemas.microsoft.com/office/drawing/2014/main" id="{35FBA86A-4E6C-7684-06EE-49A402E3E6B8}"/>
              </a:ext>
            </a:extLst>
          </p:cNvPr>
          <p:cNvSpPr>
            <a:spLocks noGrp="1"/>
          </p:cNvSpPr>
          <p:nvPr>
            <p:ph type="body" orient="vert" idx="1"/>
          </p:nvPr>
        </p:nvSpPr>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83D09226-7F9A-E92B-3E1E-7A6E1DC20417}"/>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5" name="Контейнер за долния колонтитул 4">
            <a:extLst>
              <a:ext uri="{FF2B5EF4-FFF2-40B4-BE49-F238E27FC236}">
                <a16:creationId xmlns:a16="http://schemas.microsoft.com/office/drawing/2014/main" id="{C4E5B463-8C76-6D94-FE71-6EAC6B7C7346}"/>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4DFA72E0-3753-6F86-EA62-615BE075574C}"/>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3067036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a:extLst>
              <a:ext uri="{FF2B5EF4-FFF2-40B4-BE49-F238E27FC236}">
                <a16:creationId xmlns:a16="http://schemas.microsoft.com/office/drawing/2014/main" id="{7800A001-9847-D342-5EF4-90BCE1676F94}"/>
              </a:ext>
            </a:extLst>
          </p:cNvPr>
          <p:cNvSpPr>
            <a:spLocks noGrp="1"/>
          </p:cNvSpPr>
          <p:nvPr>
            <p:ph type="title" orient="vert"/>
          </p:nvPr>
        </p:nvSpPr>
        <p:spPr>
          <a:xfrm>
            <a:off x="8724900" y="365125"/>
            <a:ext cx="2628900" cy="5811838"/>
          </a:xfrm>
        </p:spPr>
        <p:txBody>
          <a:bodyPr vert="eaVert"/>
          <a:lstStyle/>
          <a:p>
            <a:r>
              <a:rPr lang="bg-BG"/>
              <a:t>Редакт. стил загл. образец</a:t>
            </a:r>
          </a:p>
        </p:txBody>
      </p:sp>
      <p:sp>
        <p:nvSpPr>
          <p:cNvPr id="3" name="Контейнер за вертикален текст 2">
            <a:extLst>
              <a:ext uri="{FF2B5EF4-FFF2-40B4-BE49-F238E27FC236}">
                <a16:creationId xmlns:a16="http://schemas.microsoft.com/office/drawing/2014/main" id="{EF6E4BF7-8A0D-D662-864C-2E517CC66363}"/>
              </a:ext>
            </a:extLst>
          </p:cNvPr>
          <p:cNvSpPr>
            <a:spLocks noGrp="1"/>
          </p:cNvSpPr>
          <p:nvPr>
            <p:ph type="body" orient="vert" idx="1"/>
          </p:nvPr>
        </p:nvSpPr>
        <p:spPr>
          <a:xfrm>
            <a:off x="838200" y="365125"/>
            <a:ext cx="7734300" cy="5811838"/>
          </a:xfrm>
        </p:spPr>
        <p:txBody>
          <a:bodyPr vert="eaVert"/>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04374875-2C83-FA25-5D82-F5607E78994C}"/>
              </a:ext>
            </a:extLst>
          </p:cNvPr>
          <p:cNvSpPr>
            <a:spLocks noGrp="1"/>
          </p:cNvSpPr>
          <p:nvPr>
            <p:ph type="dt" sz="half" idx="10"/>
          </p:nvPr>
        </p:nvSpPr>
        <p:spPr/>
        <p:txBody>
          <a:bodyPr/>
          <a:lstStyle/>
          <a:p>
            <a:fld id="{9349A3EA-D9FB-4DD3-92FE-7C5D564A4C12}" type="datetimeFigureOut">
              <a:rPr lang="bg-BG" smtClean="0"/>
              <a:t>27.4.2023 г.</a:t>
            </a:fld>
            <a:endParaRPr lang="bg-BG"/>
          </a:p>
        </p:txBody>
      </p:sp>
      <p:sp>
        <p:nvSpPr>
          <p:cNvPr id="5" name="Контейнер за долния колонтитул 4">
            <a:extLst>
              <a:ext uri="{FF2B5EF4-FFF2-40B4-BE49-F238E27FC236}">
                <a16:creationId xmlns:a16="http://schemas.microsoft.com/office/drawing/2014/main" id="{2C119C72-8241-A570-6F3D-8F5B103A318A}"/>
              </a:ext>
            </a:extLst>
          </p:cNvPr>
          <p:cNvSpPr>
            <a:spLocks noGrp="1"/>
          </p:cNvSpPr>
          <p:nvPr>
            <p:ph type="ftr" sz="quarter" idx="11"/>
          </p:nvPr>
        </p:nvSpPr>
        <p:spPr/>
        <p:txBody>
          <a:bodyPr/>
          <a:lstStyle/>
          <a:p>
            <a:endParaRPr lang="bg-BG"/>
          </a:p>
        </p:txBody>
      </p:sp>
      <p:sp>
        <p:nvSpPr>
          <p:cNvPr id="6" name="Контейнер за номер на слайда 5">
            <a:extLst>
              <a:ext uri="{FF2B5EF4-FFF2-40B4-BE49-F238E27FC236}">
                <a16:creationId xmlns:a16="http://schemas.microsoft.com/office/drawing/2014/main" id="{4007018D-04E5-DAD9-208E-DEA82A132F19}"/>
              </a:ext>
            </a:extLst>
          </p:cNvPr>
          <p:cNvSpPr>
            <a:spLocks noGrp="1"/>
          </p:cNvSpPr>
          <p:nvPr>
            <p:ph type="sldNum" sz="quarter" idx="12"/>
          </p:nvPr>
        </p:nvSpPr>
        <p:spPr/>
        <p:txBody>
          <a:bodyPr/>
          <a:lstStyle/>
          <a:p>
            <a:fld id="{B6B201D5-6D4C-428C-9FA8-FD5440A5CEC0}" type="slidenum">
              <a:rPr lang="bg-BG" smtClean="0"/>
              <a:t>‹#›</a:t>
            </a:fld>
            <a:endParaRPr lang="bg-BG"/>
          </a:p>
        </p:txBody>
      </p:sp>
    </p:spTree>
    <p:extLst>
      <p:ext uri="{BB962C8B-B14F-4D97-AF65-F5344CB8AC3E}">
        <p14:creationId xmlns:p14="http://schemas.microsoft.com/office/powerpoint/2010/main" val="11496247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Заглавен слайд">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1524000" y="1122363"/>
            <a:ext cx="9144000" cy="2387600"/>
          </a:xfrm>
        </p:spPr>
        <p:txBody>
          <a:bodyPr anchor="b"/>
          <a:lstStyle>
            <a:lvl1pPr algn="ctr">
              <a:defRPr sz="6000"/>
            </a:lvl1pPr>
          </a:lstStyle>
          <a:p>
            <a:r>
              <a:rPr lang="bg-BG"/>
              <a:t>Редакт. стил загл. образец</a:t>
            </a:r>
          </a:p>
        </p:txBody>
      </p:sp>
      <p:sp>
        <p:nvSpPr>
          <p:cNvPr id="3" name="Подзаглавие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bg-BG"/>
              <a:t>Щракнете, за да редактирате стила на подзаглавието в образеца</a:t>
            </a:r>
          </a:p>
        </p:txBody>
      </p:sp>
      <p:sp>
        <p:nvSpPr>
          <p:cNvPr id="4" name="Контейнер за дата 3"/>
          <p:cNvSpPr>
            <a:spLocks noGrp="1"/>
          </p:cNvSpPr>
          <p:nvPr>
            <p:ph type="dt" sz="half" idx="10"/>
          </p:nvPr>
        </p:nvSpPr>
        <p:spPr/>
        <p:txBody>
          <a:bodyPr/>
          <a:lstStyle/>
          <a:p>
            <a:fld id="{81263043-6712-4540-A22C-34F9ED4FC6FB}" type="datetimeFigureOut">
              <a:rPr lang="bg-BG" smtClean="0"/>
              <a:t>27.4.2023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25135198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a:t>Редакт. стил загл. образец</a:t>
            </a:r>
          </a:p>
        </p:txBody>
      </p:sp>
      <p:sp>
        <p:nvSpPr>
          <p:cNvPr id="3" name="Контейнер за съдържание 2"/>
          <p:cNvSpPr>
            <a:spLocks noGrp="1"/>
          </p:cNvSpPr>
          <p:nvPr>
            <p:ph idx="1"/>
          </p:nvPr>
        </p:nvSpPr>
        <p:spPr/>
        <p:txBody>
          <a:body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p:cNvSpPr>
            <a:spLocks noGrp="1"/>
          </p:cNvSpPr>
          <p:nvPr>
            <p:ph type="dt" sz="half" idx="10"/>
          </p:nvPr>
        </p:nvSpPr>
        <p:spPr/>
        <p:txBody>
          <a:bodyPr/>
          <a:lstStyle/>
          <a:p>
            <a:fld id="{81263043-6712-4540-A22C-34F9ED4FC6FB}" type="datetimeFigureOut">
              <a:rPr lang="bg-BG" smtClean="0"/>
              <a:t>27.4.2023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4230285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лавка на секция">
    <p:spTree>
      <p:nvGrpSpPr>
        <p:cNvPr id="1" name=""/>
        <p:cNvGrpSpPr/>
        <p:nvPr/>
      </p:nvGrpSpPr>
      <p:grpSpPr>
        <a:xfrm>
          <a:off x="0" y="0"/>
          <a:ext cx="0" cy="0"/>
          <a:chOff x="0" y="0"/>
          <a:chExt cx="0" cy="0"/>
        </a:xfrm>
      </p:grpSpPr>
      <p:sp>
        <p:nvSpPr>
          <p:cNvPr id="2" name="Заглавие 1"/>
          <p:cNvSpPr>
            <a:spLocks noGrp="1"/>
          </p:cNvSpPr>
          <p:nvPr>
            <p:ph type="title"/>
          </p:nvPr>
        </p:nvSpPr>
        <p:spPr>
          <a:xfrm>
            <a:off x="831850" y="1709738"/>
            <a:ext cx="10515600" cy="2852737"/>
          </a:xfrm>
        </p:spPr>
        <p:txBody>
          <a:bodyPr anchor="b"/>
          <a:lstStyle>
            <a:lvl1pPr>
              <a:defRPr sz="6000"/>
            </a:lvl1pPr>
          </a:lstStyle>
          <a:p>
            <a:r>
              <a:rPr lang="bg-BG"/>
              <a:t>Редакт. стил загл. образец</a:t>
            </a:r>
          </a:p>
        </p:txBody>
      </p:sp>
      <p:sp>
        <p:nvSpPr>
          <p:cNvPr id="3" name="Текстов контейне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bg-BG"/>
              <a:t>Редактиране на стиловете на текста в образеца</a:t>
            </a:r>
          </a:p>
        </p:txBody>
      </p:sp>
      <p:sp>
        <p:nvSpPr>
          <p:cNvPr id="4" name="Контейнер за дата 3"/>
          <p:cNvSpPr>
            <a:spLocks noGrp="1"/>
          </p:cNvSpPr>
          <p:nvPr>
            <p:ph type="dt" sz="half" idx="10"/>
          </p:nvPr>
        </p:nvSpPr>
        <p:spPr/>
        <p:txBody>
          <a:bodyPr/>
          <a:lstStyle/>
          <a:p>
            <a:fld id="{81263043-6712-4540-A22C-34F9ED4FC6FB}" type="datetimeFigureOut">
              <a:rPr lang="bg-BG" smtClean="0"/>
              <a:t>27.4.2023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23347996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a:t>Редакт. стил загл. образец</a:t>
            </a:r>
          </a:p>
        </p:txBody>
      </p:sp>
      <p:sp>
        <p:nvSpPr>
          <p:cNvPr id="3" name="Контейнер за съдържание 2"/>
          <p:cNvSpPr>
            <a:spLocks noGrp="1"/>
          </p:cNvSpPr>
          <p:nvPr>
            <p:ph sz="half" idx="1"/>
          </p:nvPr>
        </p:nvSpPr>
        <p:spPr>
          <a:xfrm>
            <a:off x="838200" y="1825625"/>
            <a:ext cx="5181600" cy="4351338"/>
          </a:xfrm>
        </p:spPr>
        <p:txBody>
          <a:body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съдържание 3"/>
          <p:cNvSpPr>
            <a:spLocks noGrp="1"/>
          </p:cNvSpPr>
          <p:nvPr>
            <p:ph sz="half" idx="2"/>
          </p:nvPr>
        </p:nvSpPr>
        <p:spPr>
          <a:xfrm>
            <a:off x="6172200" y="1825625"/>
            <a:ext cx="5181600" cy="4351338"/>
          </a:xfrm>
        </p:spPr>
        <p:txBody>
          <a:body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5" name="Контейнер за дата 4"/>
          <p:cNvSpPr>
            <a:spLocks noGrp="1"/>
          </p:cNvSpPr>
          <p:nvPr>
            <p:ph type="dt" sz="half" idx="10"/>
          </p:nvPr>
        </p:nvSpPr>
        <p:spPr/>
        <p:txBody>
          <a:bodyPr/>
          <a:lstStyle/>
          <a:p>
            <a:fld id="{81263043-6712-4540-A22C-34F9ED4FC6FB}" type="datetimeFigureOut">
              <a:rPr lang="bg-BG" smtClean="0"/>
              <a:t>27.4.2023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6351791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лавие 1"/>
          <p:cNvSpPr>
            <a:spLocks noGrp="1"/>
          </p:cNvSpPr>
          <p:nvPr>
            <p:ph type="title"/>
          </p:nvPr>
        </p:nvSpPr>
        <p:spPr>
          <a:xfrm>
            <a:off x="839788" y="365125"/>
            <a:ext cx="10515600" cy="1325563"/>
          </a:xfrm>
        </p:spPr>
        <p:txBody>
          <a:bodyPr/>
          <a:lstStyle/>
          <a:p>
            <a:r>
              <a:rPr lang="bg-BG"/>
              <a:t>Редакт. стил загл. образец</a:t>
            </a:r>
          </a:p>
        </p:txBody>
      </p:sp>
      <p:sp>
        <p:nvSpPr>
          <p:cNvPr id="3" name="Текстов контейне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Редактиране на стиловете на текста в образеца</a:t>
            </a:r>
          </a:p>
        </p:txBody>
      </p:sp>
      <p:sp>
        <p:nvSpPr>
          <p:cNvPr id="4" name="Контейнер за съдържание 3"/>
          <p:cNvSpPr>
            <a:spLocks noGrp="1"/>
          </p:cNvSpPr>
          <p:nvPr>
            <p:ph sz="half" idx="2"/>
          </p:nvPr>
        </p:nvSpPr>
        <p:spPr>
          <a:xfrm>
            <a:off x="839788" y="2505075"/>
            <a:ext cx="5157787" cy="3684588"/>
          </a:xfrm>
        </p:spPr>
        <p:txBody>
          <a:body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5" name="Текстов контейне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a:t>Редактиране на стиловете на текста в образеца</a:t>
            </a:r>
          </a:p>
        </p:txBody>
      </p:sp>
      <p:sp>
        <p:nvSpPr>
          <p:cNvPr id="6" name="Контейнер за съдържание 5"/>
          <p:cNvSpPr>
            <a:spLocks noGrp="1"/>
          </p:cNvSpPr>
          <p:nvPr>
            <p:ph sz="quarter" idx="4"/>
          </p:nvPr>
        </p:nvSpPr>
        <p:spPr>
          <a:xfrm>
            <a:off x="6172200" y="2505075"/>
            <a:ext cx="5183188" cy="3684588"/>
          </a:xfrm>
        </p:spPr>
        <p:txBody>
          <a:body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7" name="Контейнер за дата 6"/>
          <p:cNvSpPr>
            <a:spLocks noGrp="1"/>
          </p:cNvSpPr>
          <p:nvPr>
            <p:ph type="dt" sz="half" idx="10"/>
          </p:nvPr>
        </p:nvSpPr>
        <p:spPr/>
        <p:txBody>
          <a:bodyPr/>
          <a:lstStyle/>
          <a:p>
            <a:fld id="{81263043-6712-4540-A22C-34F9ED4FC6FB}" type="datetimeFigureOut">
              <a:rPr lang="bg-BG" smtClean="0"/>
              <a:t>27.4.2023 г.</a:t>
            </a:fld>
            <a:endParaRPr lang="bg-BG"/>
          </a:p>
        </p:txBody>
      </p:sp>
      <p:sp>
        <p:nvSpPr>
          <p:cNvPr id="8" name="Контейнер за долния колонтитул 7"/>
          <p:cNvSpPr>
            <a:spLocks noGrp="1"/>
          </p:cNvSpPr>
          <p:nvPr>
            <p:ph type="ftr" sz="quarter" idx="11"/>
          </p:nvPr>
        </p:nvSpPr>
        <p:spPr/>
        <p:txBody>
          <a:bodyPr/>
          <a:lstStyle/>
          <a:p>
            <a:endParaRPr lang="bg-BG"/>
          </a:p>
        </p:txBody>
      </p:sp>
      <p:sp>
        <p:nvSpPr>
          <p:cNvPr id="9" name="Контейнер за номер на слайда 8"/>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2334951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a:t>Редакт. стил загл. образец</a:t>
            </a:r>
          </a:p>
        </p:txBody>
      </p:sp>
      <p:sp>
        <p:nvSpPr>
          <p:cNvPr id="3" name="Контейнер за дата 2"/>
          <p:cNvSpPr>
            <a:spLocks noGrp="1"/>
          </p:cNvSpPr>
          <p:nvPr>
            <p:ph type="dt" sz="half" idx="10"/>
          </p:nvPr>
        </p:nvSpPr>
        <p:spPr/>
        <p:txBody>
          <a:bodyPr/>
          <a:lstStyle/>
          <a:p>
            <a:fld id="{81263043-6712-4540-A22C-34F9ED4FC6FB}" type="datetimeFigureOut">
              <a:rPr lang="bg-BG" smtClean="0"/>
              <a:t>27.4.2023 г.</a:t>
            </a:fld>
            <a:endParaRPr lang="bg-BG"/>
          </a:p>
        </p:txBody>
      </p:sp>
      <p:sp>
        <p:nvSpPr>
          <p:cNvPr id="4" name="Контейнер за долния колонтитул 3"/>
          <p:cNvSpPr>
            <a:spLocks noGrp="1"/>
          </p:cNvSpPr>
          <p:nvPr>
            <p:ph type="ftr" sz="quarter" idx="11"/>
          </p:nvPr>
        </p:nvSpPr>
        <p:spPr/>
        <p:txBody>
          <a:bodyPr/>
          <a:lstStyle/>
          <a:p>
            <a:endParaRPr lang="bg-BG"/>
          </a:p>
        </p:txBody>
      </p:sp>
      <p:sp>
        <p:nvSpPr>
          <p:cNvPr id="5" name="Контейнер за номер на слайда 4"/>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4362975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разен">
    <p:spTree>
      <p:nvGrpSpPr>
        <p:cNvPr id="1" name=""/>
        <p:cNvGrpSpPr/>
        <p:nvPr/>
      </p:nvGrpSpPr>
      <p:grpSpPr>
        <a:xfrm>
          <a:off x="0" y="0"/>
          <a:ext cx="0" cy="0"/>
          <a:chOff x="0" y="0"/>
          <a:chExt cx="0" cy="0"/>
        </a:xfrm>
      </p:grpSpPr>
      <p:sp>
        <p:nvSpPr>
          <p:cNvPr id="2" name="Контейнер за дата 1"/>
          <p:cNvSpPr>
            <a:spLocks noGrp="1"/>
          </p:cNvSpPr>
          <p:nvPr>
            <p:ph type="dt" sz="half" idx="10"/>
          </p:nvPr>
        </p:nvSpPr>
        <p:spPr/>
        <p:txBody>
          <a:bodyPr/>
          <a:lstStyle/>
          <a:p>
            <a:fld id="{81263043-6712-4540-A22C-34F9ED4FC6FB}" type="datetimeFigureOut">
              <a:rPr lang="bg-BG" smtClean="0"/>
              <a:t>27.4.2023 г.</a:t>
            </a:fld>
            <a:endParaRPr lang="bg-BG"/>
          </a:p>
        </p:txBody>
      </p:sp>
      <p:sp>
        <p:nvSpPr>
          <p:cNvPr id="3" name="Контейнер за долния колонтитул 2"/>
          <p:cNvSpPr>
            <a:spLocks noGrp="1"/>
          </p:cNvSpPr>
          <p:nvPr>
            <p:ph type="ftr" sz="quarter" idx="11"/>
          </p:nvPr>
        </p:nvSpPr>
        <p:spPr/>
        <p:txBody>
          <a:bodyPr/>
          <a:lstStyle/>
          <a:p>
            <a:endParaRPr lang="bg-BG"/>
          </a:p>
        </p:txBody>
      </p:sp>
      <p:sp>
        <p:nvSpPr>
          <p:cNvPr id="4" name="Контейнер за номер на слайда 3"/>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1321222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Съдържание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p>
        </p:txBody>
      </p:sp>
      <p:sp>
        <p:nvSpPr>
          <p:cNvPr id="3" name="Контейнер за съдържание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Текстов контейне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Редактиране на стиловете на текста в образеца</a:t>
            </a:r>
          </a:p>
        </p:txBody>
      </p:sp>
      <p:sp>
        <p:nvSpPr>
          <p:cNvPr id="5" name="Контейнер за дата 4"/>
          <p:cNvSpPr>
            <a:spLocks noGrp="1"/>
          </p:cNvSpPr>
          <p:nvPr>
            <p:ph type="dt" sz="half" idx="10"/>
          </p:nvPr>
        </p:nvSpPr>
        <p:spPr/>
        <p:txBody>
          <a:bodyPr/>
          <a:lstStyle/>
          <a:p>
            <a:fld id="{81263043-6712-4540-A22C-34F9ED4FC6FB}" type="datetimeFigureOut">
              <a:rPr lang="bg-BG" smtClean="0"/>
              <a:t>27.4.2023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24723236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Картина с надпис">
    <p:spTree>
      <p:nvGrpSpPr>
        <p:cNvPr id="1" name=""/>
        <p:cNvGrpSpPr/>
        <p:nvPr/>
      </p:nvGrpSpPr>
      <p:grpSpPr>
        <a:xfrm>
          <a:off x="0" y="0"/>
          <a:ext cx="0" cy="0"/>
          <a:chOff x="0" y="0"/>
          <a:chExt cx="0" cy="0"/>
        </a:xfrm>
      </p:grpSpPr>
      <p:sp>
        <p:nvSpPr>
          <p:cNvPr id="2" name="Заглавие 1"/>
          <p:cNvSpPr>
            <a:spLocks noGrp="1"/>
          </p:cNvSpPr>
          <p:nvPr>
            <p:ph type="title"/>
          </p:nvPr>
        </p:nvSpPr>
        <p:spPr>
          <a:xfrm>
            <a:off x="839788" y="457200"/>
            <a:ext cx="3932237" cy="1600200"/>
          </a:xfrm>
        </p:spPr>
        <p:txBody>
          <a:bodyPr anchor="b"/>
          <a:lstStyle>
            <a:lvl1pPr>
              <a:defRPr sz="3200"/>
            </a:lvl1pPr>
          </a:lstStyle>
          <a:p>
            <a:r>
              <a:rPr lang="bg-BG"/>
              <a:t>Редакт. стил загл. образец</a:t>
            </a:r>
          </a:p>
        </p:txBody>
      </p:sp>
      <p:sp>
        <p:nvSpPr>
          <p:cNvPr id="3" name="Контейнер за картина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Текстов контейне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bg-BG"/>
              <a:t>Редактиране на стиловете на текста в образеца</a:t>
            </a:r>
          </a:p>
        </p:txBody>
      </p:sp>
      <p:sp>
        <p:nvSpPr>
          <p:cNvPr id="5" name="Контейнер за дата 4"/>
          <p:cNvSpPr>
            <a:spLocks noGrp="1"/>
          </p:cNvSpPr>
          <p:nvPr>
            <p:ph type="dt" sz="half" idx="10"/>
          </p:nvPr>
        </p:nvSpPr>
        <p:spPr/>
        <p:txBody>
          <a:bodyPr/>
          <a:lstStyle/>
          <a:p>
            <a:fld id="{81263043-6712-4540-A22C-34F9ED4FC6FB}" type="datetimeFigureOut">
              <a:rPr lang="bg-BG" smtClean="0"/>
              <a:t>27.4.2023 г.</a:t>
            </a:fld>
            <a:endParaRPr lang="bg-BG"/>
          </a:p>
        </p:txBody>
      </p:sp>
      <p:sp>
        <p:nvSpPr>
          <p:cNvPr id="6" name="Контейнер за долния колонтитул 5"/>
          <p:cNvSpPr>
            <a:spLocks noGrp="1"/>
          </p:cNvSpPr>
          <p:nvPr>
            <p:ph type="ftr" sz="quarter" idx="11"/>
          </p:nvPr>
        </p:nvSpPr>
        <p:spPr/>
        <p:txBody>
          <a:bodyPr/>
          <a:lstStyle/>
          <a:p>
            <a:endParaRPr lang="bg-BG"/>
          </a:p>
        </p:txBody>
      </p:sp>
      <p:sp>
        <p:nvSpPr>
          <p:cNvPr id="7" name="Контейнер за номер на слайда 6"/>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34154321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Заглавие 1"/>
          <p:cNvSpPr>
            <a:spLocks noGrp="1"/>
          </p:cNvSpPr>
          <p:nvPr>
            <p:ph type="title"/>
          </p:nvPr>
        </p:nvSpPr>
        <p:spPr/>
        <p:txBody>
          <a:bodyPr/>
          <a:lstStyle/>
          <a:p>
            <a:r>
              <a:rPr lang="bg-BG"/>
              <a:t>Редакт. стил загл. образец</a:t>
            </a:r>
          </a:p>
        </p:txBody>
      </p:sp>
      <p:sp>
        <p:nvSpPr>
          <p:cNvPr id="3" name="Контейнер за вертикален текст 2"/>
          <p:cNvSpPr>
            <a:spLocks noGrp="1"/>
          </p:cNvSpPr>
          <p:nvPr>
            <p:ph type="body" orient="vert" idx="1"/>
          </p:nvPr>
        </p:nvSpPr>
        <p:spPr/>
        <p:txBody>
          <a:bodyPr vert="eaVert"/>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p:cNvSpPr>
            <a:spLocks noGrp="1"/>
          </p:cNvSpPr>
          <p:nvPr>
            <p:ph type="dt" sz="half" idx="10"/>
          </p:nvPr>
        </p:nvSpPr>
        <p:spPr/>
        <p:txBody>
          <a:bodyPr/>
          <a:lstStyle/>
          <a:p>
            <a:fld id="{81263043-6712-4540-A22C-34F9ED4FC6FB}" type="datetimeFigureOut">
              <a:rPr lang="bg-BG" smtClean="0"/>
              <a:t>27.4.2023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5181047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но заглавие и текст">
    <p:spTree>
      <p:nvGrpSpPr>
        <p:cNvPr id="1" name=""/>
        <p:cNvGrpSpPr/>
        <p:nvPr/>
      </p:nvGrpSpPr>
      <p:grpSpPr>
        <a:xfrm>
          <a:off x="0" y="0"/>
          <a:ext cx="0" cy="0"/>
          <a:chOff x="0" y="0"/>
          <a:chExt cx="0" cy="0"/>
        </a:xfrm>
      </p:grpSpPr>
      <p:sp>
        <p:nvSpPr>
          <p:cNvPr id="2" name="Вертикално заглавие 1"/>
          <p:cNvSpPr>
            <a:spLocks noGrp="1"/>
          </p:cNvSpPr>
          <p:nvPr>
            <p:ph type="title" orient="vert"/>
          </p:nvPr>
        </p:nvSpPr>
        <p:spPr>
          <a:xfrm>
            <a:off x="8724900" y="365125"/>
            <a:ext cx="2628900" cy="5811838"/>
          </a:xfrm>
        </p:spPr>
        <p:txBody>
          <a:bodyPr vert="eaVert"/>
          <a:lstStyle/>
          <a:p>
            <a:r>
              <a:rPr lang="bg-BG"/>
              <a:t>Редакт. стил загл. образец</a:t>
            </a:r>
          </a:p>
        </p:txBody>
      </p:sp>
      <p:sp>
        <p:nvSpPr>
          <p:cNvPr id="3" name="Контейнер за вертикален текст 2"/>
          <p:cNvSpPr>
            <a:spLocks noGrp="1"/>
          </p:cNvSpPr>
          <p:nvPr>
            <p:ph type="body" orient="vert" idx="1"/>
          </p:nvPr>
        </p:nvSpPr>
        <p:spPr>
          <a:xfrm>
            <a:off x="838200" y="365125"/>
            <a:ext cx="7734300" cy="5811838"/>
          </a:xfrm>
        </p:spPr>
        <p:txBody>
          <a:bodyPr vert="eaVert"/>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p:cNvSpPr>
            <a:spLocks noGrp="1"/>
          </p:cNvSpPr>
          <p:nvPr>
            <p:ph type="dt" sz="half" idx="10"/>
          </p:nvPr>
        </p:nvSpPr>
        <p:spPr/>
        <p:txBody>
          <a:bodyPr/>
          <a:lstStyle/>
          <a:p>
            <a:fld id="{81263043-6712-4540-A22C-34F9ED4FC6FB}" type="datetimeFigureOut">
              <a:rPr lang="bg-BG" smtClean="0"/>
              <a:t>27.4.2023 г.</a:t>
            </a:fld>
            <a:endParaRPr lang="bg-BG"/>
          </a:p>
        </p:txBody>
      </p:sp>
      <p:sp>
        <p:nvSpPr>
          <p:cNvPr id="5" name="Контейнер за долния колонтитул 4"/>
          <p:cNvSpPr>
            <a:spLocks noGrp="1"/>
          </p:cNvSpPr>
          <p:nvPr>
            <p:ph type="ftr" sz="quarter" idx="11"/>
          </p:nvPr>
        </p:nvSpPr>
        <p:spPr/>
        <p:txBody>
          <a:bodyPr/>
          <a:lstStyle/>
          <a:p>
            <a:endParaRPr lang="bg-BG"/>
          </a:p>
        </p:txBody>
      </p:sp>
      <p:sp>
        <p:nvSpPr>
          <p:cNvPr id="6" name="Контейнер за номер на слайда 5"/>
          <p:cNvSpPr>
            <a:spLocks noGrp="1"/>
          </p:cNvSpPr>
          <p:nvPr>
            <p:ph type="sldNum" sz="quarter" idx="12"/>
          </p:nvPr>
        </p:nvSpPr>
        <p:spPr/>
        <p:txBody>
          <a:bodyPr/>
          <a:lstStyle/>
          <a:p>
            <a:fld id="{ECF10020-8577-4949-AFD1-3A735C0D6ADE}" type="slidenum">
              <a:rPr lang="bg-BG" smtClean="0"/>
              <a:t>‹#›</a:t>
            </a:fld>
            <a:endParaRPr lang="bg-BG"/>
          </a:p>
        </p:txBody>
      </p:sp>
    </p:spTree>
    <p:extLst>
      <p:ext uri="{BB962C8B-B14F-4D97-AF65-F5344CB8AC3E}">
        <p14:creationId xmlns:p14="http://schemas.microsoft.com/office/powerpoint/2010/main" val="3511204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a:extLst>
              <a:ext uri="{FF2B5EF4-FFF2-40B4-BE49-F238E27FC236}">
                <a16:creationId xmlns:a16="http://schemas.microsoft.com/office/drawing/2014/main" id="{2E287915-0FBC-C44C-4D93-0CE37B9E1C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bg-BG"/>
              <a:t>Редакт. стил загл. образец</a:t>
            </a:r>
          </a:p>
        </p:txBody>
      </p:sp>
      <p:sp>
        <p:nvSpPr>
          <p:cNvPr id="3" name="Текстов контейнер 2">
            <a:extLst>
              <a:ext uri="{FF2B5EF4-FFF2-40B4-BE49-F238E27FC236}">
                <a16:creationId xmlns:a16="http://schemas.microsoft.com/office/drawing/2014/main" id="{2A89CD48-D697-0F4F-E5D7-7F3393E109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bg-BG"/>
              <a:t>Щракнете, за да редактирате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a:extLst>
              <a:ext uri="{FF2B5EF4-FFF2-40B4-BE49-F238E27FC236}">
                <a16:creationId xmlns:a16="http://schemas.microsoft.com/office/drawing/2014/main" id="{31AF97DB-ADFA-47BC-1EE7-C2A50347652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349A3EA-D9FB-4DD3-92FE-7C5D564A4C12}" type="datetimeFigureOut">
              <a:rPr lang="bg-BG" smtClean="0"/>
              <a:t>27.4.2023 г.</a:t>
            </a:fld>
            <a:endParaRPr lang="bg-BG"/>
          </a:p>
        </p:txBody>
      </p:sp>
      <p:sp>
        <p:nvSpPr>
          <p:cNvPr id="5" name="Контейнер за долния колонтитул 4">
            <a:extLst>
              <a:ext uri="{FF2B5EF4-FFF2-40B4-BE49-F238E27FC236}">
                <a16:creationId xmlns:a16="http://schemas.microsoft.com/office/drawing/2014/main" id="{FA855BF6-06DB-DFF2-DCFB-12E1E8FB6C4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Контейнер за номер на слайда 5">
            <a:extLst>
              <a:ext uri="{FF2B5EF4-FFF2-40B4-BE49-F238E27FC236}">
                <a16:creationId xmlns:a16="http://schemas.microsoft.com/office/drawing/2014/main" id="{9F3FC866-83FB-A48C-4B22-99455FCBA7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B201D5-6D4C-428C-9FA8-FD5440A5CEC0}" type="slidenum">
              <a:rPr lang="bg-BG" smtClean="0"/>
              <a:t>‹#›</a:t>
            </a:fld>
            <a:endParaRPr lang="bg-BG"/>
          </a:p>
        </p:txBody>
      </p:sp>
    </p:spTree>
    <p:extLst>
      <p:ext uri="{BB962C8B-B14F-4D97-AF65-F5344CB8AC3E}">
        <p14:creationId xmlns:p14="http://schemas.microsoft.com/office/powerpoint/2010/main" val="36878385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заглавие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bg-BG"/>
              <a:t>Редакт. стил загл. образец</a:t>
            </a:r>
          </a:p>
        </p:txBody>
      </p:sp>
      <p:sp>
        <p:nvSpPr>
          <p:cNvPr id="3" name="Текстов контейне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bg-BG"/>
              <a:t>Редактиране на стиловете на текста в образеца</a:t>
            </a:r>
          </a:p>
          <a:p>
            <a:pPr lvl="1"/>
            <a:r>
              <a:rPr lang="bg-BG"/>
              <a:t>Второ ниво</a:t>
            </a:r>
          </a:p>
          <a:p>
            <a:pPr lvl="2"/>
            <a:r>
              <a:rPr lang="bg-BG"/>
              <a:t>Трето ниво</a:t>
            </a:r>
          </a:p>
          <a:p>
            <a:pPr lvl="3"/>
            <a:r>
              <a:rPr lang="bg-BG"/>
              <a:t>Четвърто ниво</a:t>
            </a:r>
          </a:p>
          <a:p>
            <a:pPr lvl="4"/>
            <a:r>
              <a:rPr lang="bg-BG"/>
              <a:t>Пето ниво</a:t>
            </a:r>
          </a:p>
        </p:txBody>
      </p:sp>
      <p:sp>
        <p:nvSpPr>
          <p:cNvPr id="4" name="Контейнер за 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263043-6712-4540-A22C-34F9ED4FC6FB}" type="datetimeFigureOut">
              <a:rPr lang="bg-BG" smtClean="0"/>
              <a:t>27.4.2023 г.</a:t>
            </a:fld>
            <a:endParaRPr lang="bg-BG"/>
          </a:p>
        </p:txBody>
      </p:sp>
      <p:sp>
        <p:nvSpPr>
          <p:cNvPr id="5" name="Контейнер за долния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bg-BG"/>
          </a:p>
        </p:txBody>
      </p:sp>
      <p:sp>
        <p:nvSpPr>
          <p:cNvPr id="6" name="Контейнер за номер на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F10020-8577-4949-AFD1-3A735C0D6ADE}" type="slidenum">
              <a:rPr lang="bg-BG" smtClean="0"/>
              <a:t>‹#›</a:t>
            </a:fld>
            <a:endParaRPr lang="bg-BG"/>
          </a:p>
        </p:txBody>
      </p:sp>
    </p:spTree>
    <p:extLst>
      <p:ext uri="{BB962C8B-B14F-4D97-AF65-F5344CB8AC3E}">
        <p14:creationId xmlns:p14="http://schemas.microsoft.com/office/powerpoint/2010/main" val="23045664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3" name="Rectangle 1030">
            <a:extLst>
              <a:ext uri="{FF2B5EF4-FFF2-40B4-BE49-F238E27FC236}">
                <a16:creationId xmlns:a16="http://schemas.microsoft.com/office/drawing/2014/main" id="{19D32F93-50AC-4C46-A5DB-291C60DDB7BD}"/>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4" name="Right Triangle 1032">
            <a:extLst>
              <a:ext uri="{FF2B5EF4-FFF2-40B4-BE49-F238E27FC236}">
                <a16:creationId xmlns:a16="http://schemas.microsoft.com/office/drawing/2014/main" id="{827DC2C4-B485-428A-BF4A-472D2967F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5" name="Rectangle 1034">
            <a:extLst>
              <a:ext uri="{FF2B5EF4-FFF2-40B4-BE49-F238E27FC236}">
                <a16:creationId xmlns:a16="http://schemas.microsoft.com/office/drawing/2014/main" id="{EE04B5EB-F158-4507-90DD-BD23620C7C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лавие 1">
            <a:extLst>
              <a:ext uri="{FF2B5EF4-FFF2-40B4-BE49-F238E27FC236}">
                <a16:creationId xmlns:a16="http://schemas.microsoft.com/office/drawing/2014/main" id="{A118E814-FB24-336E-1D2B-428C33E69368}"/>
              </a:ext>
            </a:extLst>
          </p:cNvPr>
          <p:cNvSpPr>
            <a:spLocks noGrp="1"/>
          </p:cNvSpPr>
          <p:nvPr>
            <p:ph type="ctrTitle"/>
          </p:nvPr>
        </p:nvSpPr>
        <p:spPr>
          <a:xfrm>
            <a:off x="2392351" y="4658127"/>
            <a:ext cx="7403897" cy="1461041"/>
          </a:xfrm>
        </p:spPr>
        <p:txBody>
          <a:bodyPr anchor="b">
            <a:normAutofit/>
          </a:bodyPr>
          <a:lstStyle/>
          <a:p>
            <a:r>
              <a:rPr lang="ru-RU" sz="2600" b="1" dirty="0" err="1">
                <a:latin typeface="+mn-lt"/>
              </a:rPr>
              <a:t>Уебинар</a:t>
            </a:r>
            <a:r>
              <a:rPr lang="ru-RU" sz="2600" b="1" dirty="0">
                <a:latin typeface="+mn-lt"/>
              </a:rPr>
              <a:t> „Диалог и </a:t>
            </a:r>
            <a:r>
              <a:rPr lang="ru-RU" sz="2600" b="1" dirty="0" err="1">
                <a:latin typeface="+mn-lt"/>
              </a:rPr>
              <a:t>сътрудничество</a:t>
            </a:r>
            <a:r>
              <a:rPr lang="ru-RU" sz="2600" b="1" dirty="0">
                <a:latin typeface="+mn-lt"/>
              </a:rPr>
              <a:t> с </a:t>
            </a:r>
            <a:r>
              <a:rPr lang="ru-RU" sz="2600" b="1" dirty="0" err="1">
                <a:latin typeface="+mn-lt"/>
              </a:rPr>
              <a:t>гражданите</a:t>
            </a:r>
            <a:r>
              <a:rPr lang="ru-RU" sz="2600" b="1" dirty="0">
                <a:latin typeface="+mn-lt"/>
              </a:rPr>
              <a:t> за</a:t>
            </a:r>
            <a:r>
              <a:rPr lang="en-US" sz="2600" b="1" dirty="0">
                <a:latin typeface="+mn-lt"/>
              </a:rPr>
              <a:t> </a:t>
            </a:r>
            <a:r>
              <a:rPr lang="ru-RU" sz="2600" b="1" dirty="0">
                <a:latin typeface="+mn-lt"/>
              </a:rPr>
              <a:t>устойчив транспорт и </a:t>
            </a:r>
            <a:r>
              <a:rPr lang="ru-RU" sz="2600" b="1" dirty="0" err="1">
                <a:latin typeface="+mn-lt"/>
              </a:rPr>
              <a:t>по-чист</a:t>
            </a:r>
            <a:r>
              <a:rPr lang="ru-RU" sz="2600" b="1" dirty="0">
                <a:latin typeface="+mn-lt"/>
              </a:rPr>
              <a:t> </a:t>
            </a:r>
            <a:r>
              <a:rPr lang="ru-RU" sz="2600" b="1" dirty="0" err="1">
                <a:latin typeface="+mn-lt"/>
              </a:rPr>
              <a:t>въздух</a:t>
            </a:r>
            <a:r>
              <a:rPr lang="ru-RU" sz="2600" b="1" dirty="0">
                <a:latin typeface="+mn-lt"/>
              </a:rPr>
              <a:t>“</a:t>
            </a:r>
            <a:br>
              <a:rPr lang="ru-RU" sz="2600" b="1" dirty="0">
                <a:latin typeface="+mn-lt"/>
              </a:rPr>
            </a:br>
            <a:r>
              <a:rPr lang="ru-RU" sz="2600" b="1" dirty="0">
                <a:latin typeface="+mn-lt"/>
              </a:rPr>
              <a:t>26.04.2023 г.</a:t>
            </a:r>
            <a:endParaRPr lang="bg-BG" sz="2600" b="1" dirty="0">
              <a:latin typeface="+mn-lt"/>
            </a:endParaRPr>
          </a:p>
        </p:txBody>
      </p:sp>
      <p:sp>
        <p:nvSpPr>
          <p:cNvPr id="3" name="Подзаглавие 2">
            <a:extLst>
              <a:ext uri="{FF2B5EF4-FFF2-40B4-BE49-F238E27FC236}">
                <a16:creationId xmlns:a16="http://schemas.microsoft.com/office/drawing/2014/main" id="{AC7FBBFC-E669-ED04-C664-9BCB3AAF4EDD}"/>
              </a:ext>
            </a:extLst>
          </p:cNvPr>
          <p:cNvSpPr>
            <a:spLocks noGrp="1"/>
          </p:cNvSpPr>
          <p:nvPr>
            <p:ph type="subTitle" idx="1"/>
          </p:nvPr>
        </p:nvSpPr>
        <p:spPr>
          <a:xfrm>
            <a:off x="961993" y="2929598"/>
            <a:ext cx="10264614" cy="1431966"/>
          </a:xfrm>
        </p:spPr>
        <p:txBody>
          <a:bodyPr anchor="t">
            <a:normAutofit/>
          </a:bodyPr>
          <a:lstStyle/>
          <a:p>
            <a:r>
              <a:rPr lang="bg-BG" sz="3200" b="1" dirty="0">
                <a:latin typeface="Book Antiqua" panose="02040602050305030304" pitchFamily="18" charset="0"/>
              </a:rPr>
              <a:t>ПОТРЕБИТЕЛСКО</a:t>
            </a:r>
            <a:r>
              <a:rPr lang="bg-BG" sz="3200" b="1" i="1" dirty="0" smtClean="0">
                <a:latin typeface="Book Antiqua" panose="02040602050305030304" pitchFamily="18" charset="0"/>
              </a:rPr>
              <a:t> ПОВЕДЕНИЕ</a:t>
            </a:r>
            <a:r>
              <a:rPr lang="en-US" sz="3200" b="1" i="1" dirty="0" smtClean="0">
                <a:latin typeface="Book Antiqua" panose="02040602050305030304" pitchFamily="18" charset="0"/>
              </a:rPr>
              <a:t> </a:t>
            </a:r>
            <a:r>
              <a:rPr lang="bg-BG" sz="3200" b="1" i="1" dirty="0" smtClean="0">
                <a:latin typeface="Book Antiqua" panose="02040602050305030304" pitchFamily="18" charset="0"/>
              </a:rPr>
              <a:t>И НУЖДИТЕ НА ПОЛЗВАТЕЛИТЕ НА ГРАДСКИЯ ТРАНСПОРТ</a:t>
            </a:r>
            <a:endParaRPr lang="bg-BG" sz="3200" b="1" i="1" dirty="0">
              <a:latin typeface="Book Antiqua" panose="02040602050305030304" pitchFamily="18" charset="0"/>
            </a:endParaRPr>
          </a:p>
        </p:txBody>
      </p:sp>
      <p:pic>
        <p:nvPicPr>
          <p:cNvPr id="8" name="Picture 1" descr="Картина, която съдържа текст, екранна снимка, лого, Шрифт&#10;&#10;Описанието е генерирано автоматично">
            <a:extLst>
              <a:ext uri="{FF2B5EF4-FFF2-40B4-BE49-F238E27FC236}">
                <a16:creationId xmlns:a16="http://schemas.microsoft.com/office/drawing/2014/main" id="{51971A9C-445F-059D-85E7-76406B3F78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661653" y="637537"/>
            <a:ext cx="2625834" cy="1272569"/>
          </a:xfrm>
          <a:prstGeom prst="rect">
            <a:avLst/>
          </a:prstGeom>
          <a:noFill/>
        </p:spPr>
      </p:pic>
      <p:pic>
        <p:nvPicPr>
          <p:cNvPr id="1026" name="Picture 2" descr="logoPU">
            <a:extLst>
              <a:ext uri="{FF2B5EF4-FFF2-40B4-BE49-F238E27FC236}">
                <a16:creationId xmlns:a16="http://schemas.microsoft.com/office/drawing/2014/main" id="{38BFB2C7-B518-4ACD-0EA0-165CC176497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20343" y="637538"/>
            <a:ext cx="2656114" cy="1283740"/>
          </a:xfrm>
          <a:prstGeom prst="rect">
            <a:avLst/>
          </a:prstGeom>
          <a:solidFill>
            <a:schemeClr val="tx1"/>
          </a:solidFill>
        </p:spPr>
      </p:pic>
      <p:pic>
        <p:nvPicPr>
          <p:cNvPr id="7" name="Picture 9" descr="Картина, която съдържа Шрифт, лого, текст, Графика&#10;&#10;Описанието е генерирано автоматично">
            <a:extLst>
              <a:ext uri="{FF2B5EF4-FFF2-40B4-BE49-F238E27FC236}">
                <a16:creationId xmlns:a16="http://schemas.microsoft.com/office/drawing/2014/main" id="{CBF3BD11-B109-48A8-A486-35029AF4043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9074521" y="640986"/>
            <a:ext cx="2452428" cy="1246349"/>
          </a:xfrm>
          <a:prstGeom prst="rect">
            <a:avLst/>
          </a:prstGeom>
          <a:noFill/>
        </p:spPr>
      </p:pic>
    </p:spTree>
    <p:extLst>
      <p:ext uri="{BB962C8B-B14F-4D97-AF65-F5344CB8AC3E}">
        <p14:creationId xmlns:p14="http://schemas.microsoft.com/office/powerpoint/2010/main" val="25071423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F29C2C85-1492-463C-B805-3FD3FCE933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35">
            <a:extLst>
              <a:ext uri="{FF2B5EF4-FFF2-40B4-BE49-F238E27FC236}">
                <a16:creationId xmlns:a16="http://schemas.microsoft.com/office/drawing/2014/main" id="{B83D307E-DF68-43F8-97CE-0AAE950A712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1"/>
            <a:ext cx="7649490" cy="5728133"/>
            <a:chOff x="329184" y="1"/>
            <a:chExt cx="524256" cy="5728133"/>
          </a:xfrm>
        </p:grpSpPr>
        <p:cxnSp>
          <p:nvCxnSpPr>
            <p:cNvPr id="37" name="Straight Connector 36">
              <a:extLst>
                <a:ext uri="{FF2B5EF4-FFF2-40B4-BE49-F238E27FC236}">
                  <a16:creationId xmlns:a16="http://schemas.microsoft.com/office/drawing/2014/main" id="{5546E3D2-37BF-4528-9851-2B2F628234A2}"/>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752A0C69-DC4E-4FC0-843C-BAA27B3A56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0" name="Rectangle 39">
            <a:extLst>
              <a:ext uri="{FF2B5EF4-FFF2-40B4-BE49-F238E27FC236}">
                <a16:creationId xmlns:a16="http://schemas.microsoft.com/office/drawing/2014/main" id="{8ED94938-268E-4C0A-A08A-B3980C78BA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318045"/>
            <a:ext cx="10999072"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5401AC7-75A4-4E14-9B4D-062010836417}"/>
              </a:ext>
            </a:extLst>
          </p:cNvPr>
          <p:cNvSpPr>
            <a:spLocks noGrp="1"/>
          </p:cNvSpPr>
          <p:nvPr>
            <p:ph type="title"/>
          </p:nvPr>
        </p:nvSpPr>
        <p:spPr>
          <a:xfrm>
            <a:off x="1054249" y="532830"/>
            <a:ext cx="10077519" cy="962484"/>
          </a:xfrm>
        </p:spPr>
        <p:txBody>
          <a:bodyPr vert="horz" lIns="91440" tIns="45720" rIns="91440" bIns="45720" rtlCol="0" anchor="b">
            <a:normAutofit/>
          </a:bodyPr>
          <a:lstStyle/>
          <a:p>
            <a:pPr marL="0" marR="0" lvl="0" indent="0" algn="ctr" fontAlgn="auto">
              <a:spcAft>
                <a:spcPts val="0"/>
              </a:spcAft>
              <a:tabLst/>
              <a:defRPr/>
            </a:pPr>
            <a:r>
              <a:rPr kumimoji="0" lang="bg-BG" sz="3200" b="1" i="0" u="none" strike="noStrike" kern="1200" cap="none" spc="0" normalizeH="0" baseline="0" noProof="0" dirty="0" smtClean="0">
                <a:ln>
                  <a:noFill/>
                </a:ln>
                <a:solidFill>
                  <a:schemeClr val="tx1"/>
                </a:solidFill>
                <a:effectLst/>
                <a:uLnTx/>
                <a:uFillTx/>
                <a:latin typeface="Book Antiqua" panose="02040602050305030304" pitchFamily="18" charset="0"/>
              </a:rPr>
              <a:t>ЗА КАКВО ЩЕ ВИ РАЗКАЖЕМ</a:t>
            </a:r>
            <a:endParaRPr lang="en-US" sz="3200" b="1" kern="1200" dirty="0">
              <a:solidFill>
                <a:schemeClr val="tx1"/>
              </a:solidFill>
              <a:latin typeface="Book Antiqua" panose="02040602050305030304" pitchFamily="18" charset="0"/>
            </a:endParaRPr>
          </a:p>
        </p:txBody>
      </p:sp>
      <p:sp>
        <p:nvSpPr>
          <p:cNvPr id="3" name="Rectangle 2"/>
          <p:cNvSpPr/>
          <p:nvPr/>
        </p:nvSpPr>
        <p:spPr>
          <a:xfrm>
            <a:off x="1054248" y="1845726"/>
            <a:ext cx="10077519" cy="3539430"/>
          </a:xfrm>
          <a:prstGeom prst="rect">
            <a:avLst/>
          </a:prstGeom>
        </p:spPr>
        <p:txBody>
          <a:bodyPr wrap="square">
            <a:spAutoFit/>
          </a:bodyPr>
          <a:lstStyle/>
          <a:p>
            <a:pPr marL="571500" indent="-571500">
              <a:buFont typeface="Wingdings" panose="05000000000000000000" pitchFamily="2" charset="2"/>
              <a:buChar char="Ø"/>
            </a:pPr>
            <a:r>
              <a:rPr lang="bg-BG" sz="3200" i="1" dirty="0" smtClean="0">
                <a:latin typeface="Calibri" panose="020F0502020204030204" pitchFamily="34" charset="0"/>
                <a:ea typeface="Calibri" panose="020F0502020204030204" pitchFamily="34" charset="0"/>
              </a:rPr>
              <a:t>Потребителските предпочитания и удовлетвореност от услугите на обществения транспорт;</a:t>
            </a:r>
          </a:p>
          <a:p>
            <a:pPr marL="571500" indent="-571500">
              <a:buFont typeface="Wingdings" panose="05000000000000000000" pitchFamily="2" charset="2"/>
              <a:buChar char="Ø"/>
            </a:pPr>
            <a:r>
              <a:rPr lang="bg-BG" sz="3200" i="1" dirty="0" smtClean="0">
                <a:latin typeface="Calibri" panose="020F0502020204030204" pitchFamily="34" charset="0"/>
                <a:ea typeface="Calibri" panose="020F0502020204030204" pitchFamily="34" charset="0"/>
              </a:rPr>
              <a:t>Преброяването </a:t>
            </a:r>
            <a:r>
              <a:rPr lang="bg-BG" sz="3200" i="1" dirty="0">
                <a:latin typeface="Calibri" panose="020F0502020204030204" pitchFamily="34" charset="0"/>
                <a:ea typeface="Calibri" panose="020F0502020204030204" pitchFamily="34" charset="0"/>
              </a:rPr>
              <a:t>на превозните средства и следенето на </a:t>
            </a:r>
            <a:r>
              <a:rPr lang="bg-BG" sz="3200" i="1" dirty="0" smtClean="0">
                <a:latin typeface="Calibri" panose="020F0502020204030204" pitchFamily="34" charset="0"/>
                <a:ea typeface="Calibri" panose="020F0502020204030204" pitchFamily="34" charset="0"/>
              </a:rPr>
              <a:t>трафика;</a:t>
            </a:r>
          </a:p>
          <a:p>
            <a:pPr marL="571500" indent="-571500">
              <a:buFont typeface="Wingdings" panose="05000000000000000000" pitchFamily="2" charset="2"/>
              <a:buChar char="Ø"/>
            </a:pPr>
            <a:r>
              <a:rPr lang="bg-BG" sz="3200" i="1" dirty="0">
                <a:latin typeface="Calibri" panose="020F0502020204030204" pitchFamily="34" charset="0"/>
                <a:ea typeface="Calibri" panose="020F0502020204030204" pitchFamily="34" charset="0"/>
              </a:rPr>
              <a:t>К</a:t>
            </a:r>
            <a:r>
              <a:rPr lang="bg-BG" sz="3200" i="1" dirty="0" smtClean="0">
                <a:latin typeface="Calibri" panose="020F0502020204030204" pitchFamily="34" charset="0"/>
                <a:ea typeface="Calibri" panose="020F0502020204030204" pitchFamily="34" charset="0"/>
              </a:rPr>
              <a:t>ак </a:t>
            </a:r>
            <a:r>
              <a:rPr lang="bg-BG" sz="3200" i="1" dirty="0">
                <a:latin typeface="Calibri" panose="020F0502020204030204" pitchFamily="34" charset="0"/>
                <a:ea typeface="Calibri" panose="020F0502020204030204" pitchFamily="34" charset="0"/>
              </a:rPr>
              <a:t>се прави алгоритъм с участието на </a:t>
            </a:r>
            <a:r>
              <a:rPr lang="bg-BG" sz="3200" i="1" dirty="0" smtClean="0">
                <a:latin typeface="Calibri" panose="020F0502020204030204" pitchFamily="34" charset="0"/>
                <a:ea typeface="Calibri" panose="020F0502020204030204" pitchFamily="34" charset="0"/>
              </a:rPr>
              <a:t>гражданите.</a:t>
            </a:r>
            <a:endParaRPr lang="en-US" sz="3200" dirty="0"/>
          </a:p>
        </p:txBody>
      </p:sp>
    </p:spTree>
    <p:extLst>
      <p:ext uri="{BB962C8B-B14F-4D97-AF65-F5344CB8AC3E}">
        <p14:creationId xmlns:p14="http://schemas.microsoft.com/office/powerpoint/2010/main" val="26174228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5CCF73C9-C98C-19F4-4F42-F3D766E2573A}"/>
              </a:ext>
            </a:extLst>
          </p:cNvPr>
          <p:cNvSpPr>
            <a:spLocks noGrp="1"/>
          </p:cNvSpPr>
          <p:nvPr>
            <p:ph type="title"/>
          </p:nvPr>
        </p:nvSpPr>
        <p:spPr>
          <a:xfrm>
            <a:off x="243841" y="0"/>
            <a:ext cx="11815482" cy="1690689"/>
          </a:xfrm>
        </p:spPr>
        <p:txBody>
          <a:bodyPr>
            <a:normAutofit/>
          </a:bodyPr>
          <a:lstStyle/>
          <a:p>
            <a:pPr algn="ctr"/>
            <a:r>
              <a:rPr lang="bg-BG" sz="3200" b="1" dirty="0" smtClean="0">
                <a:latin typeface="Book Antiqua" panose="02040602050305030304" pitchFamily="18" charset="0"/>
              </a:rPr>
              <a:t>ПОТРЕБИТЕЛСКАТА УДОВЛЕТВОРЕНОСТ ОТ УСЛУГИТЕ НА ОБЩЕСТВЕНИЯ ТРАНСПОРТ</a:t>
            </a:r>
            <a:endParaRPr lang="bg-BG" sz="3200" b="1" dirty="0">
              <a:latin typeface="Book Antiqua" panose="02040602050305030304" pitchFamily="18" charset="0"/>
            </a:endParaRPr>
          </a:p>
        </p:txBody>
      </p:sp>
      <p:sp>
        <p:nvSpPr>
          <p:cNvPr id="6" name="Rectangle 5"/>
          <p:cNvSpPr/>
          <p:nvPr/>
        </p:nvSpPr>
        <p:spPr>
          <a:xfrm>
            <a:off x="1012896" y="1690689"/>
            <a:ext cx="10970227" cy="4278094"/>
          </a:xfrm>
          <a:prstGeom prst="rect">
            <a:avLst/>
          </a:prstGeom>
        </p:spPr>
        <p:txBody>
          <a:bodyPr wrap="square">
            <a:spAutoFit/>
          </a:bodyPr>
          <a:lstStyle/>
          <a:p>
            <a:pPr marL="571500" indent="-571500">
              <a:spcBef>
                <a:spcPts val="600"/>
              </a:spcBef>
              <a:spcAft>
                <a:spcPts val="600"/>
              </a:spcAft>
              <a:buFont typeface="Wingdings" panose="05000000000000000000" pitchFamily="2" charset="2"/>
              <a:buChar char="§"/>
            </a:pPr>
            <a:r>
              <a:rPr lang="bg-BG" sz="2800" dirty="0" smtClean="0">
                <a:latin typeface="Times New Roman" panose="02020603050405020304" pitchFamily="18" charset="0"/>
                <a:ea typeface="Times New Roman" panose="02020603050405020304" pitchFamily="18" charset="0"/>
              </a:rPr>
              <a:t>Целта ни е да дефинираме различните потребителски сегменти, техните характеристики и поведение, като ги обвържем с отношението към услугите на обществения транспорт.</a:t>
            </a:r>
          </a:p>
          <a:p>
            <a:pPr marL="571500" indent="-571500">
              <a:spcBef>
                <a:spcPts val="600"/>
              </a:spcBef>
              <a:spcAft>
                <a:spcPts val="600"/>
              </a:spcAft>
              <a:buFont typeface="Wingdings" panose="05000000000000000000" pitchFamily="2" charset="2"/>
              <a:buChar char="§"/>
            </a:pPr>
            <a:r>
              <a:rPr lang="bg-BG" sz="2800" dirty="0" smtClean="0">
                <a:latin typeface="Times New Roman" panose="02020603050405020304" pitchFamily="18" charset="0"/>
                <a:ea typeface="Times New Roman" panose="02020603050405020304" pitchFamily="18" charset="0"/>
              </a:rPr>
              <a:t>Използваме </a:t>
            </a:r>
            <a:r>
              <a:rPr lang="bg-BG" sz="2800" dirty="0">
                <a:latin typeface="Times New Roman" panose="02020603050405020304" pitchFamily="18" charset="0"/>
                <a:ea typeface="Times New Roman" panose="02020603050405020304" pitchFamily="18" charset="0"/>
              </a:rPr>
              <a:t>големи </a:t>
            </a:r>
            <a:r>
              <a:rPr lang="bg-BG" sz="2800" dirty="0" smtClean="0">
                <a:latin typeface="Times New Roman" panose="02020603050405020304" pitchFamily="18" charset="0"/>
                <a:ea typeface="Times New Roman" panose="02020603050405020304" pitchFamily="18" charset="0"/>
              </a:rPr>
              <a:t>масиви от данни </a:t>
            </a:r>
            <a:r>
              <a:rPr lang="bg-BG" sz="2800" dirty="0">
                <a:latin typeface="Times New Roman" panose="02020603050405020304" pitchFamily="18" charset="0"/>
                <a:ea typeface="Times New Roman" panose="02020603050405020304" pitchFamily="18" charset="0"/>
              </a:rPr>
              <a:t>от множество източници и </a:t>
            </a:r>
            <a:r>
              <a:rPr lang="bg-BG" sz="2800" dirty="0" smtClean="0">
                <a:latin typeface="Times New Roman" panose="02020603050405020304" pitchFamily="18" charset="0"/>
                <a:ea typeface="Times New Roman" panose="02020603050405020304" pitchFamily="18" charset="0"/>
              </a:rPr>
              <a:t>така постигаме </a:t>
            </a:r>
            <a:r>
              <a:rPr lang="bg-BG" sz="2800" dirty="0">
                <a:latin typeface="Times New Roman" panose="02020603050405020304" pitchFamily="18" charset="0"/>
                <a:ea typeface="Times New Roman" panose="02020603050405020304" pitchFamily="18" charset="0"/>
              </a:rPr>
              <a:t>непрекъсната и точна оценка на потребителското поведение. </a:t>
            </a:r>
          </a:p>
          <a:p>
            <a:pPr marL="571500" indent="-571500">
              <a:spcBef>
                <a:spcPts val="600"/>
              </a:spcBef>
              <a:spcAft>
                <a:spcPts val="600"/>
              </a:spcAft>
              <a:buFont typeface="Wingdings" panose="05000000000000000000" pitchFamily="2" charset="2"/>
              <a:buChar char="§"/>
            </a:pPr>
            <a:r>
              <a:rPr lang="bg-BG" sz="2800" dirty="0" smtClean="0">
                <a:latin typeface="Times New Roman" panose="02020603050405020304" pitchFamily="18" charset="0"/>
                <a:ea typeface="Times New Roman" panose="02020603050405020304" pitchFamily="18" charset="0"/>
              </a:rPr>
              <a:t>Тези </a:t>
            </a:r>
            <a:r>
              <a:rPr lang="bg-BG" sz="2800" dirty="0">
                <a:latin typeface="Times New Roman" panose="02020603050405020304" pitchFamily="18" charset="0"/>
                <a:ea typeface="Times New Roman" panose="02020603050405020304" pitchFamily="18" charset="0"/>
              </a:rPr>
              <a:t>резултати могат да се използват </a:t>
            </a:r>
            <a:r>
              <a:rPr lang="bg-BG" sz="2800" dirty="0" smtClean="0">
                <a:latin typeface="Times New Roman" panose="02020603050405020304" pitchFamily="18" charset="0"/>
                <a:ea typeface="Times New Roman" panose="02020603050405020304" pitchFamily="18" charset="0"/>
              </a:rPr>
              <a:t>за изграждане на  устойчива транспортна система при поискване, генерираща екологични, социални и икономически ползи.</a:t>
            </a:r>
            <a:endParaRPr lang="en-US" sz="2800" dirty="0"/>
          </a:p>
        </p:txBody>
      </p:sp>
    </p:spTree>
    <p:extLst>
      <p:ext uri="{BB962C8B-B14F-4D97-AF65-F5344CB8AC3E}">
        <p14:creationId xmlns:p14="http://schemas.microsoft.com/office/powerpoint/2010/main" val="3220780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5252" y="159026"/>
            <a:ext cx="11092069" cy="6740307"/>
          </a:xfrm>
          <a:prstGeom prst="rect">
            <a:avLst/>
          </a:prstGeom>
        </p:spPr>
        <p:txBody>
          <a:bodyPr wrap="square">
            <a:spAutoFit/>
          </a:bodyPr>
          <a:lstStyle/>
          <a:p>
            <a:pPr algn="ctr"/>
            <a:r>
              <a:rPr lang="bg-BG" sz="3200" b="1" dirty="0">
                <a:solidFill>
                  <a:srgbClr val="000000"/>
                </a:solidFill>
                <a:latin typeface="Book Antiqua" panose="02040602050305030304" pitchFamily="18" charset="0"/>
                <a:ea typeface="Times New Roman" panose="02020603050405020304" pitchFamily="18" charset="0"/>
                <a:cs typeface="Times New Roman" panose="02020603050405020304" pitchFamily="18" charset="0"/>
              </a:rPr>
              <a:t>Критерии за качество на услугата на обществения пътнически </a:t>
            </a:r>
            <a:r>
              <a:rPr lang="bg-BG" sz="3200" b="1" dirty="0" smtClean="0">
                <a:solidFill>
                  <a:srgbClr val="000000"/>
                </a:solidFill>
                <a:latin typeface="Book Antiqua" panose="02040602050305030304" pitchFamily="18" charset="0"/>
                <a:ea typeface="Times New Roman" panose="02020603050405020304" pitchFamily="18" charset="0"/>
                <a:cs typeface="Times New Roman" panose="02020603050405020304" pitchFamily="18" charset="0"/>
              </a:rPr>
              <a:t>транспорт</a:t>
            </a:r>
          </a:p>
          <a:p>
            <a:pPr algn="ctr"/>
            <a:endParaRPr lang="bg-BG" sz="3200" b="1" dirty="0">
              <a:solidFill>
                <a:srgbClr val="000000"/>
              </a:solidFill>
              <a:latin typeface="Book Antiqua" panose="02040602050305030304" pitchFamily="18" charset="0"/>
              <a:ea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bg-BG" sz="2800" dirty="0" smtClean="0">
                <a:solidFill>
                  <a:prstClr val="black"/>
                </a:solidFill>
                <a:latin typeface="Book Antiqua" panose="02040602050305030304" pitchFamily="18" charset="0"/>
              </a:rPr>
              <a:t> </a:t>
            </a:r>
            <a:r>
              <a:rPr lang="bg-BG" sz="2800" i="1" dirty="0" smtClean="0">
                <a:solidFill>
                  <a:prstClr val="black"/>
                </a:solidFill>
                <a:latin typeface="Book Antiqua" panose="02040602050305030304" pitchFamily="18" charset="0"/>
              </a:rPr>
              <a:t>Наличност</a:t>
            </a:r>
          </a:p>
          <a:p>
            <a:pPr marL="1028700" lvl="1" indent="-571500">
              <a:buFont typeface="Arial" panose="020B0604020202020204" pitchFamily="34" charset="0"/>
              <a:buChar char="•"/>
            </a:pPr>
            <a:r>
              <a:rPr lang="bg-BG" sz="2800" i="1" dirty="0" smtClean="0">
                <a:solidFill>
                  <a:prstClr val="black"/>
                </a:solidFill>
                <a:latin typeface="Book Antiqua" panose="02040602050305030304" pitchFamily="18" charset="0"/>
              </a:rPr>
              <a:t>Достъпност</a:t>
            </a:r>
          </a:p>
          <a:p>
            <a:pPr marL="1485900" lvl="2" indent="-571500">
              <a:buFont typeface="Arial" panose="020B0604020202020204" pitchFamily="34" charset="0"/>
              <a:buChar char="•"/>
            </a:pPr>
            <a:r>
              <a:rPr lang="bg-BG" sz="2800" i="1" dirty="0" smtClean="0">
                <a:solidFill>
                  <a:prstClr val="black"/>
                </a:solidFill>
                <a:latin typeface="Book Antiqua" panose="02040602050305030304" pitchFamily="18" charset="0"/>
              </a:rPr>
              <a:t>Информация</a:t>
            </a:r>
          </a:p>
          <a:p>
            <a:pPr marL="1943100" lvl="3" indent="-571500">
              <a:buFont typeface="Arial" panose="020B0604020202020204" pitchFamily="34" charset="0"/>
              <a:buChar char="•"/>
            </a:pPr>
            <a:r>
              <a:rPr lang="bg-BG" sz="2800" i="1" dirty="0" smtClean="0">
                <a:solidFill>
                  <a:prstClr val="black"/>
                </a:solidFill>
                <a:latin typeface="Book Antiqua" panose="02040602050305030304" pitchFamily="18" charset="0"/>
              </a:rPr>
              <a:t>Време </a:t>
            </a:r>
            <a:r>
              <a:rPr lang="bg-BG" sz="2800" i="1" dirty="0">
                <a:solidFill>
                  <a:prstClr val="black"/>
                </a:solidFill>
                <a:latin typeface="Book Antiqua" panose="02040602050305030304" pitchFamily="18" charset="0"/>
              </a:rPr>
              <a:t>за </a:t>
            </a:r>
            <a:r>
              <a:rPr lang="bg-BG" sz="2800" i="1" dirty="0" smtClean="0">
                <a:solidFill>
                  <a:prstClr val="black"/>
                </a:solidFill>
                <a:latin typeface="Book Antiqua" panose="02040602050305030304" pitchFamily="18" charset="0"/>
              </a:rPr>
              <a:t>пътуване</a:t>
            </a:r>
          </a:p>
          <a:p>
            <a:pPr marL="2400300" lvl="4" indent="-571500">
              <a:buFont typeface="Arial" panose="020B0604020202020204" pitchFamily="34" charset="0"/>
              <a:buChar char="•"/>
            </a:pPr>
            <a:r>
              <a:rPr lang="bg-BG" sz="2800" i="1" dirty="0" smtClean="0">
                <a:solidFill>
                  <a:prstClr val="black"/>
                </a:solidFill>
                <a:latin typeface="Book Antiqua" panose="02040602050305030304" pitchFamily="18" charset="0"/>
              </a:rPr>
              <a:t>Грижа </a:t>
            </a:r>
            <a:r>
              <a:rPr lang="bg-BG" sz="2800" i="1" dirty="0">
                <a:solidFill>
                  <a:prstClr val="black"/>
                </a:solidFill>
                <a:latin typeface="Book Antiqua" panose="02040602050305030304" pitchFamily="18" charset="0"/>
              </a:rPr>
              <a:t>за </a:t>
            </a:r>
            <a:r>
              <a:rPr lang="bg-BG" sz="2800" i="1" dirty="0" smtClean="0">
                <a:solidFill>
                  <a:prstClr val="black"/>
                </a:solidFill>
                <a:latin typeface="Book Antiqua" panose="02040602050305030304" pitchFamily="18" charset="0"/>
              </a:rPr>
              <a:t>клиента</a:t>
            </a:r>
          </a:p>
          <a:p>
            <a:pPr marL="2857500" lvl="5" indent="-571500">
              <a:buFont typeface="Arial" panose="020B0604020202020204" pitchFamily="34" charset="0"/>
              <a:buChar char="•"/>
            </a:pPr>
            <a:r>
              <a:rPr lang="bg-BG" sz="2800" i="1" dirty="0" smtClean="0">
                <a:solidFill>
                  <a:prstClr val="black"/>
                </a:solidFill>
                <a:latin typeface="Book Antiqua" panose="02040602050305030304" pitchFamily="18" charset="0"/>
              </a:rPr>
              <a:t>Комфорт</a:t>
            </a:r>
          </a:p>
          <a:p>
            <a:pPr marL="3314700" lvl="6" indent="-571500">
              <a:buFont typeface="Arial" panose="020B0604020202020204" pitchFamily="34" charset="0"/>
              <a:buChar char="•"/>
            </a:pPr>
            <a:r>
              <a:rPr lang="bg-BG" sz="2800" i="1" dirty="0" smtClean="0">
                <a:solidFill>
                  <a:prstClr val="black"/>
                </a:solidFill>
                <a:latin typeface="Book Antiqua" panose="02040602050305030304" pitchFamily="18" charset="0"/>
              </a:rPr>
              <a:t>Безопасност</a:t>
            </a:r>
          </a:p>
          <a:p>
            <a:pPr marL="3771900" lvl="7" indent="-571500">
              <a:buFont typeface="Arial" panose="020B0604020202020204" pitchFamily="34" charset="0"/>
              <a:buChar char="•"/>
            </a:pPr>
            <a:r>
              <a:rPr lang="bg-BG" sz="2800" i="1" dirty="0" smtClean="0">
                <a:solidFill>
                  <a:prstClr val="black"/>
                </a:solidFill>
                <a:latin typeface="Book Antiqua" panose="02040602050305030304" pitchFamily="18" charset="0"/>
              </a:rPr>
              <a:t>Въздействие </a:t>
            </a:r>
            <a:r>
              <a:rPr lang="bg-BG" sz="2800" i="1" dirty="0">
                <a:solidFill>
                  <a:prstClr val="black"/>
                </a:solidFill>
                <a:latin typeface="Book Antiqua" panose="02040602050305030304" pitchFamily="18" charset="0"/>
              </a:rPr>
              <a:t>върху околната </a:t>
            </a:r>
            <a:r>
              <a:rPr lang="bg-BG" sz="2800" i="1" dirty="0" smtClean="0">
                <a:solidFill>
                  <a:prstClr val="black"/>
                </a:solidFill>
                <a:latin typeface="Book Antiqua" panose="02040602050305030304" pitchFamily="18" charset="0"/>
              </a:rPr>
              <a:t>среда</a:t>
            </a:r>
          </a:p>
          <a:p>
            <a:endParaRPr lang="bg-BG" sz="2800" dirty="0" smtClean="0">
              <a:solidFill>
                <a:prstClr val="black"/>
              </a:solidFill>
              <a:latin typeface="Book Antiqua" panose="02040602050305030304" pitchFamily="18" charset="0"/>
            </a:endParaRPr>
          </a:p>
          <a:p>
            <a:r>
              <a:rPr lang="bg-BG" dirty="0" smtClean="0"/>
              <a:t>	</a:t>
            </a:r>
            <a:r>
              <a:rPr lang="bg-BG" sz="2800" b="1" i="1" dirty="0">
                <a:solidFill>
                  <a:prstClr val="black"/>
                </a:solidFill>
                <a:latin typeface="Book Antiqua" panose="02040602050305030304" pitchFamily="18" charset="0"/>
              </a:rPr>
              <a:t>Като цяло оценката за качество на услугата на </a:t>
            </a:r>
            <a:r>
              <a:rPr lang="bg-BG" sz="2800" b="1" i="1" dirty="0" smtClean="0">
                <a:solidFill>
                  <a:prstClr val="black"/>
                </a:solidFill>
                <a:latin typeface="Book Antiqua" panose="02040602050305030304" pitchFamily="18" charset="0"/>
              </a:rPr>
              <a:t>обществения </a:t>
            </a:r>
            <a:r>
              <a:rPr lang="bg-BG" sz="2800" b="1" i="1" dirty="0">
                <a:solidFill>
                  <a:prstClr val="black"/>
                </a:solidFill>
                <a:latin typeface="Book Antiqua" panose="02040602050305030304" pitchFamily="18" charset="0"/>
              </a:rPr>
              <a:t>транспорт зависи от възприятията и очакванията на клиента.</a:t>
            </a:r>
            <a:endParaRPr lang="en-US" sz="2800" b="1" i="1" dirty="0">
              <a:solidFill>
                <a:prstClr val="black"/>
              </a:solidFill>
              <a:latin typeface="Book Antiqua" panose="02040602050305030304" pitchFamily="18" charset="0"/>
            </a:endParaRPr>
          </a:p>
        </p:txBody>
      </p:sp>
    </p:spTree>
    <p:extLst>
      <p:ext uri="{BB962C8B-B14F-4D97-AF65-F5344CB8AC3E}">
        <p14:creationId xmlns:p14="http://schemas.microsoft.com/office/powerpoint/2010/main" val="3558006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Текстово поле 4">
            <a:extLst>
              <a:ext uri="{FF2B5EF4-FFF2-40B4-BE49-F238E27FC236}">
                <a16:creationId xmlns:a16="http://schemas.microsoft.com/office/drawing/2014/main" id="{23ACE885-44C5-26D9-C306-3EB5EA6B1F22}"/>
              </a:ext>
            </a:extLst>
          </p:cNvPr>
          <p:cNvSpPr txBox="1"/>
          <p:nvPr/>
        </p:nvSpPr>
        <p:spPr>
          <a:xfrm>
            <a:off x="1081169" y="0"/>
            <a:ext cx="10741152" cy="156966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bg-BG" sz="3200" b="1" i="0" u="none" strike="noStrike" kern="1200" cap="none" spc="0" normalizeH="0" baseline="0" noProof="0" dirty="0">
                <a:ln>
                  <a:noFill/>
                </a:ln>
                <a:solidFill>
                  <a:srgbClr val="000000"/>
                </a:solidFill>
                <a:effectLst/>
                <a:uLnTx/>
                <a:uFillTx/>
                <a:latin typeface="Book Antiqua" panose="02040602050305030304" pitchFamily="18" charset="0"/>
                <a:ea typeface="Times New Roman" panose="02020603050405020304" pitchFamily="18" charset="0"/>
                <a:cs typeface="Times New Roman" panose="02020603050405020304" pitchFamily="18" charset="0"/>
              </a:rPr>
              <a:t/>
            </a:r>
            <a:br>
              <a:rPr kumimoji="0" lang="bg-BG" sz="3200" b="1" i="0" u="none" strike="noStrike" kern="1200" cap="none" spc="0" normalizeH="0" baseline="0" noProof="0" dirty="0">
                <a:ln>
                  <a:noFill/>
                </a:ln>
                <a:solidFill>
                  <a:srgbClr val="000000"/>
                </a:solidFill>
                <a:effectLst/>
                <a:uLnTx/>
                <a:uFillTx/>
                <a:latin typeface="Book Antiqua" panose="02040602050305030304" pitchFamily="18" charset="0"/>
                <a:ea typeface="Times New Roman" panose="02020603050405020304" pitchFamily="18" charset="0"/>
                <a:cs typeface="Times New Roman" panose="02020603050405020304" pitchFamily="18" charset="0"/>
              </a:rPr>
            </a:br>
            <a:r>
              <a:rPr kumimoji="0" lang="bg-BG" sz="3200" b="1" i="0" u="none" strike="noStrike" kern="1200" cap="none" spc="0" normalizeH="0" baseline="0" noProof="0" dirty="0" smtClean="0">
                <a:ln>
                  <a:noFill/>
                </a:ln>
                <a:solidFill>
                  <a:srgbClr val="000000"/>
                </a:solidFill>
                <a:effectLst/>
                <a:uLnTx/>
                <a:uFillTx/>
                <a:latin typeface="Book Antiqua" panose="02040602050305030304" pitchFamily="18" charset="0"/>
                <a:ea typeface="Times New Roman" panose="02020603050405020304" pitchFamily="18" charset="0"/>
                <a:cs typeface="Times New Roman" panose="02020603050405020304" pitchFamily="18" charset="0"/>
              </a:rPr>
              <a:t>ПРОФИЛ НА ПОЛЗВАТЕЛИТЕ НА ОБЩЕСТВЕНИЯ ТРАНСПОРТ</a:t>
            </a:r>
            <a:endParaRPr kumimoji="0" lang="bg-BG"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aphicFrame>
        <p:nvGraphicFramePr>
          <p:cNvPr id="3" name="Table 2"/>
          <p:cNvGraphicFramePr>
            <a:graphicFrameLocks noGrp="1"/>
          </p:cNvGraphicFramePr>
          <p:nvPr>
            <p:extLst>
              <p:ext uri="{D42A27DB-BD31-4B8C-83A1-F6EECF244321}">
                <p14:modId xmlns:p14="http://schemas.microsoft.com/office/powerpoint/2010/main" val="364088127"/>
              </p:ext>
            </p:extLst>
          </p:nvPr>
        </p:nvGraphicFramePr>
        <p:xfrm>
          <a:off x="947057" y="1807029"/>
          <a:ext cx="10417628" cy="5087557"/>
        </p:xfrm>
        <a:graphic>
          <a:graphicData uri="http://schemas.openxmlformats.org/drawingml/2006/table">
            <a:tbl>
              <a:tblPr firstRow="1" firstCol="1" bandRow="1">
                <a:tableStyleId>{5C22544A-7EE6-4342-B048-85BDC9FD1C3A}</a:tableStyleId>
              </a:tblPr>
              <a:tblGrid>
                <a:gridCol w="5208814">
                  <a:extLst>
                    <a:ext uri="{9D8B030D-6E8A-4147-A177-3AD203B41FA5}">
                      <a16:colId xmlns:a16="http://schemas.microsoft.com/office/drawing/2014/main" val="845416260"/>
                    </a:ext>
                  </a:extLst>
                </a:gridCol>
                <a:gridCol w="5208814">
                  <a:extLst>
                    <a:ext uri="{9D8B030D-6E8A-4147-A177-3AD203B41FA5}">
                      <a16:colId xmlns:a16="http://schemas.microsoft.com/office/drawing/2014/main" val="3536040327"/>
                    </a:ext>
                  </a:extLst>
                </a:gridCol>
              </a:tblGrid>
              <a:tr h="4974771">
                <a:tc>
                  <a:txBody>
                    <a:bodyPr/>
                    <a:lstStyle/>
                    <a:p>
                      <a:pPr marL="0" marR="0">
                        <a:lnSpc>
                          <a:spcPct val="107000"/>
                        </a:lnSpc>
                        <a:spcBef>
                          <a:spcPts val="0"/>
                        </a:spcBef>
                        <a:spcAft>
                          <a:spcPts val="0"/>
                        </a:spcAft>
                      </a:pPr>
                      <a:r>
                        <a:rPr lang="bg-BG" sz="2400" b="1" dirty="0" smtClean="0">
                          <a:effectLst/>
                        </a:rPr>
                        <a:t>А</a:t>
                      </a:r>
                      <a:r>
                        <a:rPr lang="bg-BG" sz="2400" b="1" dirty="0">
                          <a:effectLst/>
                        </a:rPr>
                        <a:t>. Демографски характеристики</a:t>
                      </a:r>
                      <a:endParaRPr lang="en-US" sz="2400" b="1"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smtClean="0">
                          <a:effectLst/>
                        </a:rPr>
                        <a:t>Възраст</a:t>
                      </a:r>
                      <a:endParaRPr lang="en-US" sz="2400" b="0" i="1"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a:effectLst/>
                        </a:rPr>
                        <a:t>Размер на домакинството</a:t>
                      </a:r>
                      <a:endParaRPr lang="en-US" sz="2400" b="0" i="1"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a:effectLst/>
                        </a:rPr>
                        <a:t>Професия</a:t>
                      </a:r>
                      <a:endParaRPr lang="en-US" sz="2400" b="0" i="1"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a:effectLst/>
                        </a:rPr>
                        <a:t>Доходи</a:t>
                      </a:r>
                      <a:endParaRPr lang="en-US" sz="2400" b="0" i="1"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a:effectLst/>
                        </a:rPr>
                        <a:t>Образование</a:t>
                      </a:r>
                      <a:endParaRPr lang="en-US" sz="2400" b="0" i="1"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a:effectLst/>
                        </a:rPr>
                        <a:t>Наличие на собствено транспортно </a:t>
                      </a:r>
                      <a:r>
                        <a:rPr lang="bg-BG" sz="2400" b="0" i="1" dirty="0" smtClean="0">
                          <a:effectLst/>
                        </a:rPr>
                        <a:t>средство</a:t>
                      </a:r>
                    </a:p>
                    <a:p>
                      <a:pPr marL="0" marR="0" lvl="0" indent="0">
                        <a:lnSpc>
                          <a:spcPct val="107000"/>
                        </a:lnSpc>
                        <a:spcBef>
                          <a:spcPts val="0"/>
                        </a:spcBef>
                        <a:spcAft>
                          <a:spcPts val="0"/>
                        </a:spcAft>
                        <a:buFont typeface="Arial" panose="020B0604020202020204" pitchFamily="34" charset="0"/>
                        <a:buNone/>
                        <a:tabLst>
                          <a:tab pos="457200" algn="l"/>
                        </a:tabLst>
                      </a:pPr>
                      <a:endParaRPr lang="en-US" sz="2400" b="0" dirty="0">
                        <a:effectLst/>
                      </a:endParaRPr>
                    </a:p>
                    <a:p>
                      <a:pPr marL="0" marR="0">
                        <a:lnSpc>
                          <a:spcPct val="107000"/>
                        </a:lnSpc>
                        <a:spcBef>
                          <a:spcPts val="0"/>
                        </a:spcBef>
                        <a:spcAft>
                          <a:spcPts val="0"/>
                        </a:spcAft>
                      </a:pPr>
                      <a:r>
                        <a:rPr lang="bg-BG" sz="2400" dirty="0">
                          <a:effectLst/>
                        </a:rPr>
                        <a:t>Б. Социална класа и начин на живот</a:t>
                      </a:r>
                      <a:endParaRPr lang="en-US" sz="2400" dirty="0">
                        <a:effectLst/>
                      </a:endParaRPr>
                    </a:p>
                    <a:p>
                      <a:pPr marL="457200" marR="0">
                        <a:lnSpc>
                          <a:spcPct val="107000"/>
                        </a:lnSpc>
                        <a:spcBef>
                          <a:spcPts val="0"/>
                        </a:spcBef>
                        <a:spcAft>
                          <a:spcPts val="0"/>
                        </a:spcAft>
                      </a:pPr>
                      <a:r>
                        <a:rPr lang="bg-BG" sz="24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bg-BG" sz="2400" dirty="0" smtClean="0">
                          <a:effectLst/>
                        </a:rPr>
                        <a:t>В. Поведенчески характеристики</a:t>
                      </a:r>
                      <a:endParaRPr lang="en-US" sz="2400" dirty="0" smtClean="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smtClean="0">
                          <a:effectLst/>
                        </a:rPr>
                        <a:t>Честота и причини на използване</a:t>
                      </a:r>
                      <a:endParaRPr lang="en-US" sz="2400" b="0" i="1" dirty="0" smtClean="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smtClean="0">
                          <a:effectLst/>
                        </a:rPr>
                        <a:t>Източници на информация</a:t>
                      </a:r>
                      <a:endParaRPr lang="en-US" sz="2400" b="0" i="1" dirty="0" smtClean="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smtClean="0">
                          <a:effectLst/>
                        </a:rPr>
                        <a:t>Времетраене и маршрут на пътуване</a:t>
                      </a:r>
                      <a:endParaRPr lang="en-US" sz="2400" b="0" i="1" dirty="0" smtClean="0">
                        <a:effectLst/>
                      </a:endParaRPr>
                    </a:p>
                    <a:p>
                      <a:pPr marL="0" marR="0">
                        <a:lnSpc>
                          <a:spcPct val="107000"/>
                        </a:lnSpc>
                        <a:spcBef>
                          <a:spcPts val="0"/>
                        </a:spcBef>
                        <a:spcAft>
                          <a:spcPts val="0"/>
                        </a:spcAft>
                      </a:pPr>
                      <a:endParaRPr lang="bg-BG" sz="2400" dirty="0" smtClean="0">
                        <a:effectLst/>
                      </a:endParaRPr>
                    </a:p>
                    <a:p>
                      <a:pPr marL="0" marR="0">
                        <a:lnSpc>
                          <a:spcPct val="107000"/>
                        </a:lnSpc>
                        <a:spcBef>
                          <a:spcPts val="0"/>
                        </a:spcBef>
                        <a:spcAft>
                          <a:spcPts val="0"/>
                        </a:spcAft>
                      </a:pPr>
                      <a:r>
                        <a:rPr lang="bg-BG" sz="2400" dirty="0" smtClean="0">
                          <a:effectLst/>
                        </a:rPr>
                        <a:t>Г. Потребителски </a:t>
                      </a:r>
                      <a:r>
                        <a:rPr lang="bg-BG" sz="2400" dirty="0">
                          <a:effectLst/>
                        </a:rPr>
                        <a:t>детерминанти</a:t>
                      </a:r>
                      <a:endParaRPr lang="en-US" sz="2400"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a:effectLst/>
                        </a:rPr>
                        <a:t>Потребности и мотиви</a:t>
                      </a:r>
                      <a:endParaRPr lang="en-US" sz="2400" b="0" i="1"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a:effectLst/>
                        </a:rPr>
                        <a:t>Предпочитания – детерминанти на избора</a:t>
                      </a:r>
                      <a:endParaRPr lang="en-US" sz="2400" b="0" i="1"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a:effectLst/>
                        </a:rPr>
                        <a:t>Нагласи</a:t>
                      </a:r>
                      <a:endParaRPr lang="en-US" sz="2400" b="0" i="1" dirty="0">
                        <a:effectLst/>
                      </a:endParaRPr>
                    </a:p>
                    <a:p>
                      <a:pPr marL="342900" marR="0" lvl="0" indent="-342900">
                        <a:lnSpc>
                          <a:spcPct val="107000"/>
                        </a:lnSpc>
                        <a:spcBef>
                          <a:spcPts val="0"/>
                        </a:spcBef>
                        <a:spcAft>
                          <a:spcPts val="0"/>
                        </a:spcAft>
                        <a:buFont typeface="Arial" panose="020B0604020202020204" pitchFamily="34" charset="0"/>
                        <a:buChar char="•"/>
                        <a:tabLst>
                          <a:tab pos="457200" algn="l"/>
                        </a:tabLst>
                      </a:pPr>
                      <a:r>
                        <a:rPr lang="bg-BG" sz="2400" b="0" i="1" dirty="0">
                          <a:effectLst/>
                        </a:rPr>
                        <a:t>Очаквания и </a:t>
                      </a:r>
                      <a:r>
                        <a:rPr lang="bg-BG" sz="2400" b="0" i="1" dirty="0" smtClean="0">
                          <a:effectLst/>
                        </a:rPr>
                        <a:t>удовлетвореност</a:t>
                      </a:r>
                    </a:p>
                    <a:p>
                      <a:pPr marL="0" marR="0">
                        <a:lnSpc>
                          <a:spcPct val="107000"/>
                        </a:lnSpc>
                        <a:spcBef>
                          <a:spcPts val="0"/>
                        </a:spcBef>
                        <a:spcAft>
                          <a:spcPts val="0"/>
                        </a:spcAft>
                      </a:pPr>
                      <a:endParaRPr lang="en-US" sz="2400" b="0" i="1" dirty="0" smtClean="0">
                        <a:effectLst/>
                      </a:endParaRPr>
                    </a:p>
                  </a:txBody>
                  <a:tcPr marL="68580" marR="68580" marT="0" marB="0"/>
                </a:tc>
                <a:extLst>
                  <a:ext uri="{0D108BD9-81ED-4DB2-BD59-A6C34878D82A}">
                    <a16:rowId xmlns:a16="http://schemas.microsoft.com/office/drawing/2014/main" val="4279684214"/>
                  </a:ext>
                </a:extLst>
              </a:tr>
            </a:tbl>
          </a:graphicData>
        </a:graphic>
      </p:graphicFrame>
    </p:spTree>
    <p:extLst>
      <p:ext uri="{BB962C8B-B14F-4D97-AF65-F5344CB8AC3E}">
        <p14:creationId xmlns:p14="http://schemas.microsoft.com/office/powerpoint/2010/main" val="4029636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a:extLst>
              <a:ext uri="{FF2B5EF4-FFF2-40B4-BE49-F238E27FC236}">
                <a16:creationId xmlns:a16="http://schemas.microsoft.com/office/drawing/2014/main" id="{FA78F842-58FF-0B83-5472-D48C37B3D7B6}"/>
              </a:ext>
            </a:extLst>
          </p:cNvPr>
          <p:cNvSpPr>
            <a:spLocks noGrp="1"/>
          </p:cNvSpPr>
          <p:nvPr>
            <p:ph type="title"/>
          </p:nvPr>
        </p:nvSpPr>
        <p:spPr>
          <a:xfrm>
            <a:off x="697291" y="1"/>
            <a:ext cx="10656509" cy="1690688"/>
          </a:xfrm>
        </p:spPr>
        <p:txBody>
          <a:bodyPr>
            <a:noAutofit/>
          </a:bodyPr>
          <a:lstStyle/>
          <a:p>
            <a:pPr algn="ctr"/>
            <a:r>
              <a:rPr lang="bg-BG" sz="3200" b="1" dirty="0">
                <a:latin typeface="Book Antiqua" panose="02040602050305030304" pitchFamily="18" charset="0"/>
              </a:rPr>
              <a:t>МОТИВИ И БАРИЕРИ ПРИ ИЗБОРА НА ОБЩЕСТВЕН ТРАНСПОРТ</a:t>
            </a:r>
          </a:p>
        </p:txBody>
      </p:sp>
      <p:graphicFrame>
        <p:nvGraphicFramePr>
          <p:cNvPr id="3" name="Table 2"/>
          <p:cNvGraphicFramePr>
            <a:graphicFrameLocks noGrp="1"/>
          </p:cNvGraphicFramePr>
          <p:nvPr>
            <p:extLst>
              <p:ext uri="{D42A27DB-BD31-4B8C-83A1-F6EECF244321}">
                <p14:modId xmlns:p14="http://schemas.microsoft.com/office/powerpoint/2010/main" val="2853495483"/>
              </p:ext>
            </p:extLst>
          </p:nvPr>
        </p:nvGraphicFramePr>
        <p:xfrm>
          <a:off x="10887" y="1277031"/>
          <a:ext cx="12181113" cy="5580969"/>
        </p:xfrm>
        <a:graphic>
          <a:graphicData uri="http://schemas.openxmlformats.org/drawingml/2006/table">
            <a:tbl>
              <a:tblPr firstRow="1" firstCol="1" bandRow="1">
                <a:tableStyleId>{5C22544A-7EE6-4342-B048-85BDC9FD1C3A}</a:tableStyleId>
              </a:tblPr>
              <a:tblGrid>
                <a:gridCol w="6058816">
                  <a:extLst>
                    <a:ext uri="{9D8B030D-6E8A-4147-A177-3AD203B41FA5}">
                      <a16:colId xmlns:a16="http://schemas.microsoft.com/office/drawing/2014/main" val="2845634452"/>
                    </a:ext>
                  </a:extLst>
                </a:gridCol>
                <a:gridCol w="6122297">
                  <a:extLst>
                    <a:ext uri="{9D8B030D-6E8A-4147-A177-3AD203B41FA5}">
                      <a16:colId xmlns:a16="http://schemas.microsoft.com/office/drawing/2014/main" val="2977421260"/>
                    </a:ext>
                  </a:extLst>
                </a:gridCol>
              </a:tblGrid>
              <a:tr h="617083">
                <a:tc>
                  <a:txBody>
                    <a:bodyPr/>
                    <a:lstStyle/>
                    <a:p>
                      <a:pPr marL="0" marR="0" indent="144145" algn="ctr" hangingPunct="0">
                        <a:lnSpc>
                          <a:spcPts val="1200"/>
                        </a:lnSpc>
                        <a:spcBef>
                          <a:spcPts val="0"/>
                        </a:spcBef>
                        <a:spcAft>
                          <a:spcPts val="0"/>
                        </a:spcAft>
                      </a:pPr>
                      <a:endParaRPr lang="bg-BG" sz="2000" dirty="0" smtClean="0">
                        <a:effectLst/>
                      </a:endParaRPr>
                    </a:p>
                    <a:p>
                      <a:pPr marL="0" marR="0" indent="144145" algn="ctr" hangingPunct="0">
                        <a:lnSpc>
                          <a:spcPts val="1200"/>
                        </a:lnSpc>
                        <a:spcBef>
                          <a:spcPts val="0"/>
                        </a:spcBef>
                        <a:spcAft>
                          <a:spcPts val="0"/>
                        </a:spcAft>
                      </a:pPr>
                      <a:endParaRPr lang="bg-BG" sz="2000" dirty="0" smtClean="0">
                        <a:effectLst/>
                      </a:endParaRPr>
                    </a:p>
                    <a:p>
                      <a:pPr marL="0" marR="0" indent="144145" algn="ctr" hangingPunct="0">
                        <a:lnSpc>
                          <a:spcPts val="1200"/>
                        </a:lnSpc>
                        <a:spcBef>
                          <a:spcPts val="0"/>
                        </a:spcBef>
                        <a:spcAft>
                          <a:spcPts val="0"/>
                        </a:spcAft>
                      </a:pPr>
                      <a:r>
                        <a:rPr lang="bg-BG" sz="3200" dirty="0" smtClean="0">
                          <a:effectLst/>
                        </a:rPr>
                        <a:t>Мотиви</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0" marR="0" indent="144145" algn="ctr" hangingPunct="0">
                        <a:lnSpc>
                          <a:spcPts val="1200"/>
                        </a:lnSpc>
                        <a:spcBef>
                          <a:spcPts val="0"/>
                        </a:spcBef>
                        <a:spcAft>
                          <a:spcPts val="0"/>
                        </a:spcAft>
                      </a:pPr>
                      <a:endParaRPr lang="bg-BG" sz="3200" dirty="0" smtClean="0">
                        <a:effectLst/>
                      </a:endParaRPr>
                    </a:p>
                    <a:p>
                      <a:pPr marL="0" marR="0" indent="144145" algn="ctr" hangingPunct="0">
                        <a:lnSpc>
                          <a:spcPts val="1200"/>
                        </a:lnSpc>
                        <a:spcBef>
                          <a:spcPts val="0"/>
                        </a:spcBef>
                        <a:spcAft>
                          <a:spcPts val="0"/>
                        </a:spcAft>
                      </a:pPr>
                      <a:endParaRPr lang="bg-BG" sz="3200" dirty="0" smtClean="0">
                        <a:effectLst/>
                      </a:endParaRPr>
                    </a:p>
                    <a:p>
                      <a:pPr marL="0" marR="0" indent="144145" algn="ctr" hangingPunct="0">
                        <a:lnSpc>
                          <a:spcPts val="1200"/>
                        </a:lnSpc>
                        <a:spcBef>
                          <a:spcPts val="0"/>
                        </a:spcBef>
                        <a:spcAft>
                          <a:spcPts val="0"/>
                        </a:spcAft>
                      </a:pPr>
                      <a:r>
                        <a:rPr lang="bg-BG" sz="3200" dirty="0" smtClean="0">
                          <a:effectLst/>
                        </a:rPr>
                        <a:t>Бариери</a:t>
                      </a:r>
                      <a:endParaRPr lang="en-US"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28954419"/>
                  </a:ext>
                </a:extLst>
              </a:tr>
              <a:tr h="4963886">
                <a:tc>
                  <a:txBody>
                    <a:bodyPr/>
                    <a:lstStyle/>
                    <a:p>
                      <a:pPr marL="0" marR="0" indent="228600" algn="just" hangingPunct="0">
                        <a:lnSpc>
                          <a:spcPts val="1175"/>
                        </a:lnSpc>
                        <a:spcBef>
                          <a:spcPts val="0"/>
                        </a:spcBef>
                        <a:spcAft>
                          <a:spcPts val="0"/>
                        </a:spcAft>
                      </a:pPr>
                      <a:endParaRPr lang="bg-BG" sz="1800" dirty="0" smtClean="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smtClean="0">
                          <a:effectLst/>
                        </a:rPr>
                        <a:t>По-добро </a:t>
                      </a:r>
                      <a:r>
                        <a:rPr lang="bg-BG" sz="2000" dirty="0">
                          <a:effectLst/>
                        </a:rPr>
                        <a:t>обслужване</a:t>
                      </a: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endParaRPr lang="bg-BG" sz="2000" dirty="0" smtClean="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smtClean="0">
                          <a:effectLst/>
                        </a:rPr>
                        <a:t>Уверете </a:t>
                      </a:r>
                      <a:r>
                        <a:rPr lang="bg-BG" sz="2000" dirty="0">
                          <a:effectLst/>
                        </a:rPr>
                        <a:t>се, че разписанията се изпълняват</a:t>
                      </a: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endParaRPr lang="bg-BG" sz="2000" dirty="0" smtClean="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smtClean="0">
                          <a:effectLst/>
                        </a:rPr>
                        <a:t>Директен </a:t>
                      </a:r>
                      <a:r>
                        <a:rPr lang="bg-BG" sz="2000" dirty="0">
                          <a:effectLst/>
                        </a:rPr>
                        <a:t>транспорт от вкъщи до работа</a:t>
                      </a: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endParaRPr lang="bg-BG" sz="2000" dirty="0" smtClean="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smtClean="0">
                          <a:effectLst/>
                        </a:rPr>
                        <a:t>Налична </a:t>
                      </a:r>
                      <a:r>
                        <a:rPr lang="bg-BG" sz="2000" dirty="0">
                          <a:effectLst/>
                        </a:rPr>
                        <a:t>и лесна за разбиране </a:t>
                      </a:r>
                      <a:r>
                        <a:rPr lang="bg-BG" sz="2000" dirty="0" smtClean="0">
                          <a:effectLst/>
                        </a:rPr>
                        <a:t>информация</a:t>
                      </a: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endParaRPr lang="bg-BG" sz="2000" dirty="0" smtClean="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smtClean="0">
                          <a:effectLst/>
                        </a:rPr>
                        <a:t>Пестя </a:t>
                      </a:r>
                      <a:r>
                        <a:rPr lang="bg-BG" sz="2000" dirty="0">
                          <a:effectLst/>
                        </a:rPr>
                        <a:t>пари</a:t>
                      </a: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endParaRPr lang="bg-BG" sz="2000" dirty="0" smtClean="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smtClean="0">
                          <a:effectLst/>
                        </a:rPr>
                        <a:t>Няма </a:t>
                      </a:r>
                      <a:r>
                        <a:rPr lang="bg-BG" sz="2000" dirty="0">
                          <a:effectLst/>
                        </a:rPr>
                        <a:t>място за паркиране</a:t>
                      </a: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endParaRPr lang="bg-BG" sz="2000" dirty="0" smtClean="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smtClean="0">
                          <a:effectLst/>
                        </a:rPr>
                        <a:t>Повече </a:t>
                      </a:r>
                      <a:r>
                        <a:rPr lang="bg-BG" sz="2000" dirty="0">
                          <a:effectLst/>
                        </a:rPr>
                        <a:t>комфорт и климатизация на превозните средства</a:t>
                      </a: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endParaRPr lang="bg-BG" sz="2000" dirty="0" smtClean="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smtClean="0">
                          <a:effectLst/>
                        </a:rPr>
                        <a:t>Допринася </a:t>
                      </a:r>
                      <a:r>
                        <a:rPr lang="bg-BG" sz="2000" dirty="0">
                          <a:effectLst/>
                        </a:rPr>
                        <a:t>за по-добра </a:t>
                      </a:r>
                      <a:r>
                        <a:rPr lang="bg-BG" sz="2000" dirty="0" smtClean="0">
                          <a:effectLst/>
                        </a:rPr>
                        <a:t>градска среда</a:t>
                      </a: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0" indent="-342900" algn="just" hangingPunct="0">
                        <a:lnSpc>
                          <a:spcPts val="1175"/>
                        </a:lnSpc>
                        <a:spcBef>
                          <a:spcPts val="0"/>
                        </a:spcBef>
                        <a:spcAft>
                          <a:spcPts val="0"/>
                        </a:spcAft>
                        <a:buFont typeface="Courier New" panose="02070309020205020404" pitchFamily="49" charset="0"/>
                        <a:buChar char="o"/>
                      </a:pPr>
                      <a:endParaRPr lang="bg-BG" sz="2000" dirty="0" smtClean="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smtClean="0">
                          <a:effectLst/>
                        </a:rPr>
                        <a:t>Липса </a:t>
                      </a:r>
                      <a:r>
                        <a:rPr lang="bg-BG" sz="2000" dirty="0">
                          <a:effectLst/>
                        </a:rPr>
                        <a:t>на директен </a:t>
                      </a:r>
                      <a:r>
                        <a:rPr lang="bg-BG" sz="2000" dirty="0" smtClean="0">
                          <a:effectLst/>
                        </a:rPr>
                        <a:t>транспорт</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Липса на </a:t>
                      </a:r>
                      <a:r>
                        <a:rPr lang="bg-BG" sz="2000" dirty="0" smtClean="0">
                          <a:effectLst/>
                        </a:rPr>
                        <a:t>автобуси</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Дълго време за </a:t>
                      </a:r>
                      <a:r>
                        <a:rPr lang="bg-BG" sz="2000" dirty="0" smtClean="0">
                          <a:effectLst/>
                        </a:rPr>
                        <a:t>пътуване</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err="1">
                          <a:effectLst/>
                        </a:rPr>
                        <a:t>Ненадеждност</a:t>
                      </a:r>
                      <a:r>
                        <a:rPr lang="bg-BG" sz="2000" dirty="0">
                          <a:effectLst/>
                        </a:rPr>
                        <a:t> на </a:t>
                      </a:r>
                      <a:r>
                        <a:rPr lang="bg-BG" sz="2000" dirty="0" smtClean="0">
                          <a:effectLst/>
                        </a:rPr>
                        <a:t>автобусите</a:t>
                      </a:r>
                    </a:p>
                    <a:p>
                      <a:pPr marL="0" marR="0" indent="0" algn="just" hangingPunct="0">
                        <a:lnSpc>
                          <a:spcPts val="1175"/>
                        </a:lnSpc>
                        <a:spcBef>
                          <a:spcPts val="0"/>
                        </a:spcBef>
                        <a:spcAft>
                          <a:spcPts val="0"/>
                        </a:spcAft>
                        <a:buFont typeface="Courier New" panose="02070309020205020404" pitchFamily="49" charset="0"/>
                        <a:buNone/>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Необходимост от </a:t>
                      </a:r>
                      <a:r>
                        <a:rPr lang="bg-BG" sz="2000" dirty="0" smtClean="0">
                          <a:effectLst/>
                        </a:rPr>
                        <a:t>чести пътувания</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Слаба </a:t>
                      </a:r>
                      <a:r>
                        <a:rPr lang="bg-BG" sz="2000" dirty="0" smtClean="0">
                          <a:effectLst/>
                        </a:rPr>
                        <a:t>информация</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Не достатъчно </a:t>
                      </a:r>
                      <a:r>
                        <a:rPr lang="bg-BG" sz="2000" dirty="0" smtClean="0">
                          <a:effectLst/>
                        </a:rPr>
                        <a:t>чести</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Автобусната спирка е твърде </a:t>
                      </a:r>
                      <a:r>
                        <a:rPr lang="bg-BG" sz="2000" dirty="0" smtClean="0">
                          <a:effectLst/>
                        </a:rPr>
                        <a:t>далеч</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Автобусите са </a:t>
                      </a:r>
                      <a:r>
                        <a:rPr lang="bg-BG" sz="2000" dirty="0" smtClean="0">
                          <a:effectLst/>
                        </a:rPr>
                        <a:t>мръсни </a:t>
                      </a:r>
                      <a:r>
                        <a:rPr lang="bg-BG" sz="2000" dirty="0">
                          <a:effectLst/>
                        </a:rPr>
                        <a:t>и </a:t>
                      </a:r>
                      <a:r>
                        <a:rPr lang="bg-BG" sz="2000" dirty="0" smtClean="0">
                          <a:effectLst/>
                        </a:rPr>
                        <a:t>претъпкани</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Чувство на лична </a:t>
                      </a:r>
                      <a:r>
                        <a:rPr lang="bg-BG" sz="2000" dirty="0" smtClean="0">
                          <a:effectLst/>
                        </a:rPr>
                        <a:t>несигурност (напр. кражби)</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Използването на повече от един </a:t>
                      </a:r>
                      <a:r>
                        <a:rPr lang="bg-BG" sz="2000" dirty="0" smtClean="0">
                          <a:effectLst/>
                        </a:rPr>
                        <a:t>транспорт</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Лоши условия </a:t>
                      </a:r>
                      <a:r>
                        <a:rPr lang="bg-BG" sz="2000" dirty="0" smtClean="0">
                          <a:effectLst/>
                        </a:rPr>
                        <a:t>на местата за изчакване</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Негативно отношение към обществения </a:t>
                      </a:r>
                      <a:r>
                        <a:rPr lang="bg-BG" sz="2000" dirty="0" smtClean="0">
                          <a:effectLst/>
                        </a:rPr>
                        <a:t>транспорт</a:t>
                      </a:r>
                    </a:p>
                    <a:p>
                      <a:pPr marL="342900" marR="0" indent="-342900" algn="just" hangingPunct="0">
                        <a:lnSpc>
                          <a:spcPts val="1175"/>
                        </a:lnSpc>
                        <a:spcBef>
                          <a:spcPts val="0"/>
                        </a:spcBef>
                        <a:spcAft>
                          <a:spcPts val="0"/>
                        </a:spcAft>
                        <a:buFont typeface="Courier New" panose="02070309020205020404" pitchFamily="49" charset="0"/>
                        <a:buChar char="o"/>
                      </a:pPr>
                      <a:endParaRPr lang="en-US" sz="2000" dirty="0">
                        <a:effectLst/>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a:effectLst/>
                        </a:rPr>
                        <a:t>Навик за </a:t>
                      </a:r>
                      <a:r>
                        <a:rPr lang="bg-BG" sz="2000" dirty="0" smtClean="0">
                          <a:effectLst/>
                        </a:rPr>
                        <a:t>шофиране</a:t>
                      </a:r>
                    </a:p>
                    <a:p>
                      <a:pPr marL="342900" marR="0" indent="-342900" algn="just" hangingPunct="0">
                        <a:lnSpc>
                          <a:spcPts val="1175"/>
                        </a:lnSpc>
                        <a:spcBef>
                          <a:spcPts val="0"/>
                        </a:spcBef>
                        <a:spcAft>
                          <a:spcPts val="0"/>
                        </a:spcAft>
                        <a:buFont typeface="Courier New" panose="02070309020205020404" pitchFamily="49" charset="0"/>
                        <a:buChar char="o"/>
                      </a:pPr>
                      <a:endParaRPr lang="bg-BG" sz="20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marR="0" indent="-342900" algn="just" hangingPunct="0">
                        <a:lnSpc>
                          <a:spcPts val="1175"/>
                        </a:lnSpc>
                        <a:spcBef>
                          <a:spcPts val="0"/>
                        </a:spcBef>
                        <a:spcAft>
                          <a:spcPts val="0"/>
                        </a:spcAft>
                        <a:buFont typeface="Courier New" panose="02070309020205020404" pitchFamily="49" charset="0"/>
                        <a:buChar char="o"/>
                      </a:pPr>
                      <a:r>
                        <a:rPr lang="bg-BG" sz="2000" dirty="0" smtClean="0">
                          <a:effectLst/>
                        </a:rPr>
                        <a:t>Не знам какво да очаквам</a:t>
                      </a:r>
                    </a:p>
                    <a:p>
                      <a:pPr marL="0" marR="0" indent="0" algn="just" hangingPunct="0">
                        <a:lnSpc>
                          <a:spcPts val="1175"/>
                        </a:lnSpc>
                        <a:spcBef>
                          <a:spcPts val="0"/>
                        </a:spcBef>
                        <a:spcAft>
                          <a:spcPts val="0"/>
                        </a:spcAft>
                        <a:buFont typeface="Courier New" panose="02070309020205020404" pitchFamily="49" charset="0"/>
                        <a:buNone/>
                      </a:pPr>
                      <a:endParaRPr lang="en-US"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53047772"/>
                  </a:ext>
                </a:extLst>
              </a:tr>
            </a:tbl>
          </a:graphicData>
        </a:graphic>
      </p:graphicFrame>
    </p:spTree>
    <p:extLst>
      <p:ext uri="{BB962C8B-B14F-4D97-AF65-F5344CB8AC3E}">
        <p14:creationId xmlns:p14="http://schemas.microsoft.com/office/powerpoint/2010/main" val="21977467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F29C2C85-1492-463C-B805-3FD3FCE9336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57" name="Group 35">
            <a:extLst>
              <a:ext uri="{FF2B5EF4-FFF2-40B4-BE49-F238E27FC236}">
                <a16:creationId xmlns:a16="http://schemas.microsoft.com/office/drawing/2014/main" id="{B83D307E-DF68-43F8-97CE-0AAE950A7129}"/>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1"/>
            <a:ext cx="7649490" cy="5728133"/>
            <a:chOff x="329184" y="1"/>
            <a:chExt cx="524256" cy="5728133"/>
          </a:xfrm>
        </p:grpSpPr>
        <p:cxnSp>
          <p:nvCxnSpPr>
            <p:cNvPr id="37" name="Straight Connector 36">
              <a:extLst>
                <a:ext uri="{FF2B5EF4-FFF2-40B4-BE49-F238E27FC236}">
                  <a16:creationId xmlns:a16="http://schemas.microsoft.com/office/drawing/2014/main" id="{5546E3D2-37BF-4528-9851-2B2F628234A2}"/>
                </a:ext>
                <a:ext uri="{C183D7F6-B498-43B3-948B-1728B52AA6E4}">
                  <adec:decorative xmlns:adec="http://schemas.microsoft.com/office/drawing/2017/decorative" xmlns="" val="1"/>
                </a:ext>
              </a:extLst>
            </p:cNvPr>
            <p:cNvCxnSpPr>
              <a:cxnSpLocks/>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752A0C69-DC4E-4FC0-843C-BAA27B3A56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0" name="Rectangle 39">
            <a:extLst>
              <a:ext uri="{FF2B5EF4-FFF2-40B4-BE49-F238E27FC236}">
                <a16:creationId xmlns:a16="http://schemas.microsoft.com/office/drawing/2014/main" id="{8ED94938-268E-4C0A-A08A-B3980C78BAE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6464" y="318045"/>
            <a:ext cx="10999072" cy="5325139"/>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5401AC7-75A4-4E14-9B4D-062010836417}"/>
              </a:ext>
            </a:extLst>
          </p:cNvPr>
          <p:cNvSpPr>
            <a:spLocks noGrp="1"/>
          </p:cNvSpPr>
          <p:nvPr>
            <p:ph type="title"/>
          </p:nvPr>
        </p:nvSpPr>
        <p:spPr>
          <a:xfrm>
            <a:off x="1060704" y="318044"/>
            <a:ext cx="10071064" cy="896772"/>
          </a:xfrm>
        </p:spPr>
        <p:txBody>
          <a:bodyPr vert="horz" lIns="91440" tIns="45720" rIns="91440" bIns="45720" rtlCol="0" anchor="b">
            <a:normAutofit/>
          </a:bodyPr>
          <a:lstStyle/>
          <a:p>
            <a:pPr marL="0" marR="0" lvl="0" indent="0" algn="ctr" fontAlgn="auto">
              <a:spcAft>
                <a:spcPts val="0"/>
              </a:spcAft>
              <a:tabLst/>
              <a:defRPr/>
            </a:pPr>
            <a:r>
              <a:rPr kumimoji="0" lang="bg-BG" sz="3200" b="1" i="0" u="none" strike="noStrike" kern="1200" cap="none" spc="0" normalizeH="0" baseline="0" noProof="0" dirty="0" smtClean="0">
                <a:ln>
                  <a:noFill/>
                </a:ln>
                <a:solidFill>
                  <a:schemeClr val="tx1"/>
                </a:solidFill>
                <a:effectLst/>
                <a:uLnTx/>
                <a:uFillTx/>
                <a:latin typeface="Book Antiqua" panose="02040602050305030304" pitchFamily="18" charset="0"/>
              </a:rPr>
              <a:t>ОБРАБОТКА И АНАЛИЗ НА ДАННИ</a:t>
            </a:r>
            <a:endParaRPr lang="en-US" sz="3200" b="1" kern="1200" dirty="0">
              <a:solidFill>
                <a:schemeClr val="tx1"/>
              </a:solidFill>
              <a:latin typeface="Book Antiqua" panose="02040602050305030304" pitchFamily="18" charset="0"/>
            </a:endParaRPr>
          </a:p>
        </p:txBody>
      </p:sp>
      <p:pic>
        <p:nvPicPr>
          <p:cNvPr id="3" name="Picture 2"/>
          <p:cNvPicPr>
            <a:picLocks noChangeAspect="1"/>
          </p:cNvPicPr>
          <p:nvPr/>
        </p:nvPicPr>
        <p:blipFill>
          <a:blip r:embed="rId2"/>
          <a:stretch>
            <a:fillRect/>
          </a:stretch>
        </p:blipFill>
        <p:spPr>
          <a:xfrm>
            <a:off x="1901588" y="1215960"/>
            <a:ext cx="8388823" cy="4426080"/>
          </a:xfrm>
          <a:prstGeom prst="rect">
            <a:avLst/>
          </a:prstGeom>
        </p:spPr>
      </p:pic>
    </p:spTree>
    <p:extLst>
      <p:ext uri="{BB962C8B-B14F-4D97-AF65-F5344CB8AC3E}">
        <p14:creationId xmlns:p14="http://schemas.microsoft.com/office/powerpoint/2010/main" val="42659523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67807"/>
            <a:ext cx="10515600" cy="1325563"/>
          </a:xfrm>
        </p:spPr>
        <p:txBody>
          <a:bodyPr>
            <a:normAutofit/>
          </a:bodyPr>
          <a:lstStyle/>
          <a:p>
            <a:pPr algn="ctr"/>
            <a:r>
              <a:rPr lang="bg-BG" sz="3200" b="1" dirty="0">
                <a:latin typeface="Book Antiqua" panose="02040602050305030304" pitchFamily="18" charset="0"/>
              </a:rPr>
              <a:t>ПРИЛОЖЕНИЕ НА РЕЗУЛТАТИТЕ</a:t>
            </a:r>
            <a:endParaRPr lang="en-US" sz="3200" b="1" dirty="0">
              <a:latin typeface="Book Antiqua" panose="02040602050305030304" pitchFamily="18" charset="0"/>
            </a:endParaRPr>
          </a:p>
        </p:txBody>
      </p:sp>
      <p:sp>
        <p:nvSpPr>
          <p:cNvPr id="3" name="Content Placeholder 2"/>
          <p:cNvSpPr>
            <a:spLocks noGrp="1"/>
          </p:cNvSpPr>
          <p:nvPr>
            <p:ph idx="1"/>
          </p:nvPr>
        </p:nvSpPr>
        <p:spPr>
          <a:xfrm>
            <a:off x="838200" y="1393370"/>
            <a:ext cx="10515600" cy="5246915"/>
          </a:xfrm>
        </p:spPr>
        <p:txBody>
          <a:bodyPr>
            <a:normAutofit/>
          </a:bodyPr>
          <a:lstStyle/>
          <a:p>
            <a:pPr lvl="0">
              <a:buFont typeface="Wingdings" panose="05000000000000000000" pitchFamily="2" charset="2"/>
              <a:buChar char="ü"/>
            </a:pPr>
            <a:r>
              <a:rPr lang="bg-BG" dirty="0"/>
              <a:t>Благодарение на многоетапната обработка и разделянето на </a:t>
            </a:r>
            <a:r>
              <a:rPr lang="bg-BG" dirty="0" smtClean="0"/>
              <a:t>отделни </a:t>
            </a:r>
            <a:r>
              <a:rPr lang="bg-BG" dirty="0"/>
              <a:t>стъпки, общото натоварване може да бъде разделено и много различни входове на устройството (превозни средства, точки за продажба, точки за проверка на удовлетвореността) могат да бъдат обработени без </a:t>
            </a:r>
            <a:r>
              <a:rPr lang="bg-BG" dirty="0" smtClean="0"/>
              <a:t>съществено забавяне.</a:t>
            </a:r>
          </a:p>
          <a:p>
            <a:pPr lvl="0">
              <a:buFont typeface="Wingdings" panose="05000000000000000000" pitchFamily="2" charset="2"/>
              <a:buChar char="ü"/>
            </a:pPr>
            <a:r>
              <a:rPr lang="bg-BG" dirty="0" smtClean="0"/>
              <a:t>Използването </a:t>
            </a:r>
            <a:r>
              <a:rPr lang="bg-BG" dirty="0"/>
              <a:t>на </a:t>
            </a:r>
            <a:r>
              <a:rPr lang="bg-BG" dirty="0" err="1"/>
              <a:t>конфигурируеми</a:t>
            </a:r>
            <a:r>
              <a:rPr lang="bg-BG" dirty="0"/>
              <a:t> блокове за обработка може да подобри много гъвкавостта на системата и да улесни използването на табла за управление, които представят изхода.</a:t>
            </a:r>
            <a:endParaRPr lang="en-US" dirty="0"/>
          </a:p>
          <a:p>
            <a:pPr lvl="0">
              <a:buFont typeface="Wingdings" panose="05000000000000000000" pitchFamily="2" charset="2"/>
              <a:buChar char="ü"/>
            </a:pPr>
            <a:r>
              <a:rPr lang="bg-BG" dirty="0"/>
              <a:t>Паралелната обработка и използването на рамки за оркестрация може да помогне за поддържане на последователност от различни действия и да задейства обработка на входове, само когато е необходимо.</a:t>
            </a:r>
            <a:endParaRPr lang="en-US" dirty="0"/>
          </a:p>
          <a:p>
            <a:endParaRPr lang="en-US" dirty="0"/>
          </a:p>
        </p:txBody>
      </p:sp>
    </p:spTree>
    <p:extLst>
      <p:ext uri="{BB962C8B-B14F-4D97-AF65-F5344CB8AC3E}">
        <p14:creationId xmlns:p14="http://schemas.microsoft.com/office/powerpoint/2010/main" val="442900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54894"/>
            <a:ext cx="10515600" cy="1325563"/>
          </a:xfrm>
        </p:spPr>
        <p:txBody>
          <a:bodyPr>
            <a:normAutofit/>
          </a:bodyPr>
          <a:lstStyle/>
          <a:p>
            <a:pPr algn="ctr"/>
            <a:r>
              <a:rPr lang="bg-BG" sz="3200" b="1" dirty="0">
                <a:latin typeface="Book Antiqua" panose="02040602050305030304" pitchFamily="18" charset="0"/>
              </a:rPr>
              <a:t>ПО-ВАЖНИ ИЗВОДИ</a:t>
            </a:r>
            <a:endParaRPr lang="en-US" sz="3200" b="1" dirty="0">
              <a:latin typeface="Book Antiqua" panose="02040602050305030304" pitchFamily="18" charset="0"/>
            </a:endParaRPr>
          </a:p>
        </p:txBody>
      </p:sp>
      <p:sp>
        <p:nvSpPr>
          <p:cNvPr id="3" name="Content Placeholder 2"/>
          <p:cNvSpPr>
            <a:spLocks noGrp="1"/>
          </p:cNvSpPr>
          <p:nvPr>
            <p:ph idx="1"/>
          </p:nvPr>
        </p:nvSpPr>
        <p:spPr>
          <a:xfrm>
            <a:off x="838200" y="1480457"/>
            <a:ext cx="10515600" cy="5116286"/>
          </a:xfrm>
        </p:spPr>
        <p:txBody>
          <a:bodyPr>
            <a:normAutofit fontScale="85000" lnSpcReduction="20000"/>
          </a:bodyPr>
          <a:lstStyle/>
          <a:p>
            <a:pPr lvl="0">
              <a:buFont typeface="Wingdings" panose="05000000000000000000" pitchFamily="2" charset="2"/>
              <a:buChar char="Ø"/>
            </a:pPr>
            <a:r>
              <a:rPr lang="bg-BG" dirty="0" smtClean="0"/>
              <a:t>   Анализът е непрекъснат </a:t>
            </a:r>
            <a:r>
              <a:rPr lang="bg-BG" dirty="0"/>
              <a:t>процес, който трябва да предоставя актуализации с различна честота – като се започне от наблюдение на поведението в реално време до провеждане на периодични задълбочени проучвания на отношението към системата на обществения транспорт.</a:t>
            </a:r>
            <a:endParaRPr lang="en-US" dirty="0"/>
          </a:p>
          <a:p>
            <a:pPr lvl="0">
              <a:buFont typeface="Wingdings" panose="05000000000000000000" pitchFamily="2" charset="2"/>
              <a:buChar char="Ø"/>
            </a:pPr>
            <a:r>
              <a:rPr lang="bg-BG" dirty="0" smtClean="0"/>
              <a:t>   Поведението </a:t>
            </a:r>
            <a:r>
              <a:rPr lang="bg-BG" dirty="0"/>
              <a:t>на потребителите може да се изследва от различни гледни точки, но за да придобием пълна представа за това какво кара хората да избират различни транспортни опции, трябва да комбинираме входящи данни от различни източници и от различни видове.</a:t>
            </a:r>
            <a:endParaRPr lang="en-US" dirty="0"/>
          </a:p>
          <a:p>
            <a:pPr lvl="0">
              <a:buFont typeface="Wingdings" panose="05000000000000000000" pitchFamily="2" charset="2"/>
              <a:buChar char="Ø"/>
            </a:pPr>
            <a:r>
              <a:rPr lang="bg-BG" dirty="0" smtClean="0"/>
              <a:t>   Алгоритмите </a:t>
            </a:r>
            <a:r>
              <a:rPr lang="bg-BG" dirty="0"/>
              <a:t>за машинно обучение могат да поддържат анализа, но само когато са правилно комбинирани с експертни знания. Това е особено важно за представяне на резултатите по начин, който може да бъде полезен за хора с различно ниво на </a:t>
            </a:r>
            <a:r>
              <a:rPr lang="bg-BG" dirty="0" smtClean="0"/>
              <a:t>технически познания.</a:t>
            </a:r>
            <a:endParaRPr lang="en-US" dirty="0"/>
          </a:p>
          <a:p>
            <a:pPr lvl="0">
              <a:buFont typeface="Wingdings" panose="05000000000000000000" pitchFamily="2" charset="2"/>
              <a:buChar char="Ø"/>
            </a:pPr>
            <a:r>
              <a:rPr lang="bg-BG" dirty="0" smtClean="0"/>
              <a:t>   Гъвкавостта </a:t>
            </a:r>
            <a:r>
              <a:rPr lang="bg-BG" dirty="0"/>
              <a:t>и адаптивността са важни характеристики в сценариите по отношение на режимите и услугите. По този начин транспортната система ще се адаптира към нуждите на хората и към начина, по който градската среда непрекъснато се променя, за да отговори на </a:t>
            </a:r>
            <a:r>
              <a:rPr lang="bg-BG" dirty="0" smtClean="0"/>
              <a:t>техните нужди </a:t>
            </a:r>
            <a:r>
              <a:rPr lang="bg-BG" dirty="0"/>
              <a:t>и </a:t>
            </a:r>
            <a:r>
              <a:rPr lang="bg-BG" dirty="0" smtClean="0"/>
              <a:t>очаквания.</a:t>
            </a:r>
            <a:endParaRPr lang="en-US" dirty="0"/>
          </a:p>
          <a:p>
            <a:endParaRPr lang="en-US" dirty="0"/>
          </a:p>
        </p:txBody>
      </p:sp>
    </p:spTree>
    <p:extLst>
      <p:ext uri="{BB962C8B-B14F-4D97-AF65-F5344CB8AC3E}">
        <p14:creationId xmlns:p14="http://schemas.microsoft.com/office/powerpoint/2010/main" val="174492528"/>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34F1179-B481-4F9E-BCA3-AFB972070F8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827DC2C4-B485-428A-BF4A-472D2967F47F}"/>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EE04B5EB-F158-4507-90DD-BD23620C7CC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Текстово поле 2">
            <a:extLst>
              <a:ext uri="{FF2B5EF4-FFF2-40B4-BE49-F238E27FC236}">
                <a16:creationId xmlns:a16="http://schemas.microsoft.com/office/drawing/2014/main" id="{C7066365-B929-27BD-46E0-0F3C314FC825}"/>
              </a:ext>
            </a:extLst>
          </p:cNvPr>
          <p:cNvSpPr txBox="1"/>
          <p:nvPr/>
        </p:nvSpPr>
        <p:spPr>
          <a:xfrm>
            <a:off x="900778" y="1243111"/>
            <a:ext cx="9231410" cy="4072601"/>
          </a:xfrm>
          <a:prstGeom prst="rect">
            <a:avLst/>
          </a:prstGeom>
        </p:spPr>
        <p:txBody>
          <a:bodyPr vert="horz" lIns="91440" tIns="45720" rIns="91440" bIns="45720" rtlCol="0" anchor="b">
            <a:normAutofit/>
          </a:bodyPr>
          <a:lstStyle/>
          <a:p>
            <a:pPr>
              <a:lnSpc>
                <a:spcPct val="90000"/>
              </a:lnSpc>
              <a:spcBef>
                <a:spcPct val="0"/>
              </a:spcBef>
              <a:spcAft>
                <a:spcPts val="600"/>
              </a:spcAft>
            </a:pPr>
            <a:r>
              <a:rPr kumimoji="0" lang="en-US" sz="3600" b="1" i="0" u="none" strike="noStrike" kern="1200" cap="none" spc="0" normalizeH="0" baseline="0" noProof="0" dirty="0" err="1">
                <a:ln>
                  <a:noFill/>
                </a:ln>
                <a:solidFill>
                  <a:schemeClr val="tx1"/>
                </a:solidFill>
                <a:effectLst/>
                <a:uLnTx/>
                <a:uFillTx/>
                <a:latin typeface="Book Antiqua" panose="02040602050305030304" pitchFamily="18" charset="0"/>
                <a:ea typeface="+mj-ea"/>
                <a:cs typeface="+mj-cs"/>
              </a:rPr>
              <a:t>Благодаря</a:t>
            </a:r>
            <a:r>
              <a:rPr kumimoji="0" lang="en-US" sz="3600" b="1" i="0" u="none" strike="noStrike" kern="1200" cap="none" spc="0" normalizeH="0" baseline="0" noProof="0" dirty="0">
                <a:ln>
                  <a:noFill/>
                </a:ln>
                <a:solidFill>
                  <a:schemeClr val="tx1"/>
                </a:solidFill>
                <a:effectLst/>
                <a:uLnTx/>
                <a:uFillTx/>
                <a:latin typeface="Book Antiqua" panose="02040602050305030304" pitchFamily="18" charset="0"/>
                <a:ea typeface="+mj-ea"/>
                <a:cs typeface="+mj-cs"/>
              </a:rPr>
              <a:t> </a:t>
            </a:r>
            <a:r>
              <a:rPr lang="bg-BG" sz="3600" b="1" noProof="0" dirty="0">
                <a:latin typeface="Book Antiqua" panose="02040602050305030304" pitchFamily="18" charset="0"/>
                <a:ea typeface="+mj-ea"/>
                <a:cs typeface="+mj-cs"/>
              </a:rPr>
              <a:t>В</a:t>
            </a:r>
            <a:r>
              <a:rPr kumimoji="0" lang="en-US" sz="3600" b="1" i="0" u="none" strike="noStrike" kern="1200" cap="none" spc="0" normalizeH="0" baseline="0" noProof="0" dirty="0" smtClean="0">
                <a:ln>
                  <a:noFill/>
                </a:ln>
                <a:solidFill>
                  <a:schemeClr val="tx1"/>
                </a:solidFill>
                <a:effectLst/>
                <a:uLnTx/>
                <a:uFillTx/>
                <a:latin typeface="Book Antiqua" panose="02040602050305030304" pitchFamily="18" charset="0"/>
                <a:ea typeface="+mj-ea"/>
                <a:cs typeface="+mj-cs"/>
              </a:rPr>
              <a:t>и </a:t>
            </a:r>
            <a:r>
              <a:rPr kumimoji="0" lang="en-US" sz="3600" b="1" i="0" u="none" strike="noStrike" kern="1200" cap="none" spc="0" normalizeH="0" baseline="0" noProof="0" dirty="0">
                <a:ln>
                  <a:noFill/>
                </a:ln>
                <a:solidFill>
                  <a:schemeClr val="tx1"/>
                </a:solidFill>
                <a:effectLst/>
                <a:uLnTx/>
                <a:uFillTx/>
                <a:latin typeface="Book Antiqua" panose="02040602050305030304" pitchFamily="18" charset="0"/>
                <a:ea typeface="+mj-ea"/>
                <a:cs typeface="+mj-cs"/>
              </a:rPr>
              <a:t>за </a:t>
            </a:r>
            <a:r>
              <a:rPr lang="en-US" sz="3600" b="1" kern="1200" dirty="0">
                <a:solidFill>
                  <a:schemeClr val="tx1"/>
                </a:solidFill>
                <a:latin typeface="Book Antiqua" panose="02040602050305030304" pitchFamily="18" charset="0"/>
                <a:ea typeface="+mj-ea"/>
                <a:cs typeface="+mj-cs"/>
              </a:rPr>
              <a:t>вниманието!</a:t>
            </a:r>
            <a:endParaRPr lang="bg-BG" sz="3600" b="1" kern="1200" dirty="0">
              <a:solidFill>
                <a:schemeClr val="tx1"/>
              </a:solidFill>
              <a:latin typeface="Book Antiqua" panose="02040602050305030304" pitchFamily="18" charset="0"/>
              <a:ea typeface="+mj-ea"/>
              <a:cs typeface="+mj-cs"/>
            </a:endParaRPr>
          </a:p>
          <a:p>
            <a:pPr>
              <a:lnSpc>
                <a:spcPct val="90000"/>
              </a:lnSpc>
              <a:spcBef>
                <a:spcPct val="0"/>
              </a:spcBef>
              <a:spcAft>
                <a:spcPts val="600"/>
              </a:spcAft>
            </a:pPr>
            <a:endParaRPr kumimoji="0" lang="bg-BG" sz="3600" b="1" i="0" u="none" strike="noStrike" cap="none" spc="0" normalizeH="0" baseline="0" noProof="0" dirty="0">
              <a:ln>
                <a:noFill/>
              </a:ln>
              <a:effectLst/>
              <a:uLnTx/>
              <a:uFillTx/>
              <a:latin typeface="Book Antiqua" panose="02040602050305030304" pitchFamily="18" charset="0"/>
              <a:ea typeface="+mj-ea"/>
              <a:cs typeface="+mj-cs"/>
            </a:endParaRPr>
          </a:p>
          <a:p>
            <a:pPr>
              <a:lnSpc>
                <a:spcPct val="90000"/>
              </a:lnSpc>
              <a:spcBef>
                <a:spcPct val="0"/>
              </a:spcBef>
              <a:spcAft>
                <a:spcPts val="600"/>
              </a:spcAft>
            </a:pPr>
            <a:r>
              <a:rPr lang="bg-BG" sz="2800" kern="1200" dirty="0" smtClean="0">
                <a:solidFill>
                  <a:schemeClr val="tx1"/>
                </a:solidFill>
                <a:latin typeface="+mj-lt"/>
                <a:ea typeface="+mj-ea"/>
                <a:cs typeface="+mj-cs"/>
              </a:rPr>
              <a:t>Юлия </a:t>
            </a:r>
            <a:r>
              <a:rPr lang="bg-BG" sz="2800" kern="1200" dirty="0" err="1" smtClean="0">
                <a:solidFill>
                  <a:schemeClr val="tx1"/>
                </a:solidFill>
                <a:latin typeface="+mj-lt"/>
                <a:ea typeface="+mj-ea"/>
                <a:cs typeface="+mj-cs"/>
              </a:rPr>
              <a:t>Джабарова</a:t>
            </a:r>
            <a:endParaRPr lang="bg-BG" sz="2800" kern="1200" dirty="0" smtClean="0">
              <a:solidFill>
                <a:schemeClr val="tx1"/>
              </a:solidFill>
              <a:latin typeface="+mj-lt"/>
              <a:ea typeface="+mj-ea"/>
              <a:cs typeface="+mj-cs"/>
            </a:endParaRPr>
          </a:p>
          <a:p>
            <a:pPr>
              <a:lnSpc>
                <a:spcPct val="90000"/>
              </a:lnSpc>
              <a:spcBef>
                <a:spcPct val="0"/>
              </a:spcBef>
              <a:spcAft>
                <a:spcPts val="600"/>
              </a:spcAft>
            </a:pPr>
            <a:r>
              <a:rPr lang="bg-BG" sz="2800" dirty="0" smtClean="0">
                <a:latin typeface="+mj-lt"/>
                <a:ea typeface="+mj-ea"/>
                <a:cs typeface="+mj-cs"/>
              </a:rPr>
              <a:t>Факултет по икономически и социални науки</a:t>
            </a:r>
            <a:endParaRPr lang="bg-BG" sz="2800" kern="1200" dirty="0">
              <a:solidFill>
                <a:schemeClr val="tx1"/>
              </a:solidFill>
              <a:latin typeface="+mj-lt"/>
              <a:ea typeface="+mj-ea"/>
              <a:cs typeface="+mj-cs"/>
            </a:endParaRPr>
          </a:p>
          <a:p>
            <a:pPr>
              <a:lnSpc>
                <a:spcPct val="90000"/>
              </a:lnSpc>
              <a:spcBef>
                <a:spcPct val="0"/>
              </a:spcBef>
              <a:spcAft>
                <a:spcPts val="600"/>
              </a:spcAft>
            </a:pPr>
            <a:r>
              <a:rPr kumimoji="0" lang="bg-BG" sz="2800" i="0" u="none" strike="noStrike" cap="none" spc="0" normalizeH="0" baseline="0" noProof="0" dirty="0">
                <a:ln>
                  <a:noFill/>
                </a:ln>
                <a:effectLst/>
                <a:uLnTx/>
                <a:uFillTx/>
                <a:latin typeface="+mj-lt"/>
                <a:ea typeface="+mj-ea"/>
                <a:cs typeface="+mj-cs"/>
              </a:rPr>
              <a:t>Пловдивски </a:t>
            </a:r>
            <a:r>
              <a:rPr kumimoji="0" lang="bg-BG" sz="2800" i="0" u="none" strike="noStrike" cap="none" spc="0" normalizeH="0" baseline="0" noProof="0" dirty="0" smtClean="0">
                <a:ln>
                  <a:noFill/>
                </a:ln>
                <a:effectLst/>
                <a:uLnTx/>
                <a:uFillTx/>
                <a:latin typeface="+mj-lt"/>
                <a:ea typeface="+mj-ea"/>
                <a:cs typeface="+mj-cs"/>
              </a:rPr>
              <a:t>университет  „</a:t>
            </a:r>
            <a:r>
              <a:rPr kumimoji="0" lang="bg-BG" sz="2800" i="0" u="none" strike="noStrike" cap="none" spc="0" normalizeH="0" baseline="0" noProof="0" dirty="0">
                <a:ln>
                  <a:noFill/>
                </a:ln>
                <a:effectLst/>
                <a:uLnTx/>
                <a:uFillTx/>
                <a:latin typeface="+mj-lt"/>
                <a:ea typeface="+mj-ea"/>
                <a:cs typeface="+mj-cs"/>
              </a:rPr>
              <a:t>Паисий Хилендарски“</a:t>
            </a:r>
            <a:r>
              <a:rPr kumimoji="0" lang="en-US" sz="2800" i="0" u="none" strike="noStrike" kern="1200" cap="none" spc="0" normalizeH="0" baseline="0" noProof="0" dirty="0">
                <a:ln>
                  <a:noFill/>
                </a:ln>
                <a:solidFill>
                  <a:schemeClr val="tx1"/>
                </a:solidFill>
                <a:effectLst/>
                <a:uLnTx/>
                <a:uFillTx/>
                <a:latin typeface="+mj-lt"/>
                <a:ea typeface="+mj-ea"/>
                <a:cs typeface="+mj-cs"/>
              </a:rPr>
              <a:t> </a:t>
            </a:r>
            <a:endParaRPr lang="en-US" sz="2800" kern="1200" dirty="0">
              <a:solidFill>
                <a:schemeClr val="tx1"/>
              </a:solidFill>
              <a:latin typeface="+mj-lt"/>
              <a:ea typeface="+mj-ea"/>
              <a:cs typeface="+mj-cs"/>
            </a:endParaRPr>
          </a:p>
        </p:txBody>
      </p:sp>
    </p:spTree>
    <p:extLst>
      <p:ext uri="{BB962C8B-B14F-4D97-AF65-F5344CB8AC3E}">
        <p14:creationId xmlns:p14="http://schemas.microsoft.com/office/powerpoint/2010/main" val="861228370"/>
      </p:ext>
    </p:extLst>
  </p:cSld>
  <p:clrMapOvr>
    <a:masterClrMapping/>
  </p:clrMapOvr>
</p:sld>
</file>

<file path=ppt/theme/theme1.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Тема на Office">
  <a:themeElements>
    <a:clrScheme name="О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на Office">
  <a:themeElements>
    <a:clrScheme name="О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О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О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О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3462</TotalTime>
  <Words>636</Words>
  <Application>Microsoft Office PowerPoint</Application>
  <PresentationFormat>Widescreen</PresentationFormat>
  <Paragraphs>113</Paragraphs>
  <Slides>10</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10</vt:i4>
      </vt:variant>
    </vt:vector>
  </HeadingPairs>
  <TitlesOfParts>
    <vt:vector size="19" baseType="lpstr">
      <vt:lpstr>Arial</vt:lpstr>
      <vt:lpstr>Book Antiqua</vt:lpstr>
      <vt:lpstr>Calibri</vt:lpstr>
      <vt:lpstr>Calibri Light</vt:lpstr>
      <vt:lpstr>Courier New</vt:lpstr>
      <vt:lpstr>Times New Roman</vt:lpstr>
      <vt:lpstr>Wingdings</vt:lpstr>
      <vt:lpstr>Тема на Office</vt:lpstr>
      <vt:lpstr>1_Тема на Office</vt:lpstr>
      <vt:lpstr>Уебинар „Диалог и сътрудничество с гражданите за устойчив транспорт и по-чист въздух“ 26.04.2023 г.</vt:lpstr>
      <vt:lpstr>ЗА КАКВО ЩЕ ВИ РАЗКАЖЕМ</vt:lpstr>
      <vt:lpstr>ПОТРЕБИТЕЛСКАТА УДОВЛЕТВОРЕНОСТ ОТ УСЛУГИТЕ НА ОБЩЕСТВЕНИЯ ТРАНСПОРТ</vt:lpstr>
      <vt:lpstr>PowerPoint Presentation</vt:lpstr>
      <vt:lpstr>PowerPoint Presentation</vt:lpstr>
      <vt:lpstr>МОТИВИ И БАРИЕРИ ПРИ ИЗБОРА НА ОБЩЕСТВЕН ТРАНСПОРТ</vt:lpstr>
      <vt:lpstr>ОБРАБОТКА И АНАЛИЗ НА ДАННИ</vt:lpstr>
      <vt:lpstr>ПРИЛОЖЕНИЕ НА РЕЗУЛТАТИТЕ</vt:lpstr>
      <vt:lpstr>ПО-ВАЖНИ ИЗВОДИ</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на PowerPoint</dc:title>
  <dc:creator>Айгюн Ертюрк</dc:creator>
  <cp:lastModifiedBy>PC</cp:lastModifiedBy>
  <cp:revision>38</cp:revision>
  <dcterms:created xsi:type="dcterms:W3CDTF">2023-04-20T13:59:36Z</dcterms:created>
  <dcterms:modified xsi:type="dcterms:W3CDTF">2023-04-27T14:21:55Z</dcterms:modified>
</cp:coreProperties>
</file>